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27"/>
  </p:notesMasterIdLst>
  <p:handoutMasterIdLst>
    <p:handoutMasterId r:id="rId28"/>
  </p:handoutMasterIdLst>
  <p:sldIdLst>
    <p:sldId id="268" r:id="rId2"/>
    <p:sldId id="443" r:id="rId3"/>
    <p:sldId id="444" r:id="rId4"/>
    <p:sldId id="358" r:id="rId5"/>
    <p:sldId id="335" r:id="rId6"/>
    <p:sldId id="441" r:id="rId7"/>
    <p:sldId id="400" r:id="rId8"/>
    <p:sldId id="359" r:id="rId9"/>
    <p:sldId id="361" r:id="rId10"/>
    <p:sldId id="381" r:id="rId11"/>
    <p:sldId id="384" r:id="rId12"/>
    <p:sldId id="383" r:id="rId13"/>
    <p:sldId id="401" r:id="rId14"/>
    <p:sldId id="402" r:id="rId15"/>
    <p:sldId id="412" r:id="rId16"/>
    <p:sldId id="404" r:id="rId17"/>
    <p:sldId id="429" r:id="rId18"/>
    <p:sldId id="406" r:id="rId19"/>
    <p:sldId id="427" r:id="rId20"/>
    <p:sldId id="438" r:id="rId21"/>
    <p:sldId id="409" r:id="rId22"/>
    <p:sldId id="434" r:id="rId23"/>
    <p:sldId id="291" r:id="rId24"/>
    <p:sldId id="374" r:id="rId25"/>
    <p:sldId id="442" r:id="rId26"/>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CC"/>
    <a:srgbClr val="000099"/>
    <a:srgbClr val="99CCFF"/>
    <a:srgbClr val="FF9900"/>
    <a:srgbClr val="FFCCFF"/>
    <a:srgbClr val="939393"/>
    <a:srgbClr val="FFFFFF"/>
    <a:srgbClr val="FF99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03" autoAdjust="0"/>
    <p:restoredTop sz="94660"/>
  </p:normalViewPr>
  <p:slideViewPr>
    <p:cSldViewPr snapToGrid="0">
      <p:cViewPr varScale="1">
        <p:scale>
          <a:sx n="68" d="100"/>
          <a:sy n="68" d="100"/>
        </p:scale>
        <p:origin x="174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94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34" tIns="45717" rIns="91434" bIns="45717"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34" tIns="45717" rIns="91434" bIns="45717" rtlCol="0"/>
          <a:lstStyle>
            <a:lvl1pPr algn="r" eaLnBrk="1" fontAlgn="auto" hangingPunct="1">
              <a:spcBef>
                <a:spcPts val="0"/>
              </a:spcBef>
              <a:spcAft>
                <a:spcPts val="0"/>
              </a:spcAft>
              <a:defRPr sz="1200">
                <a:latin typeface="+mn-lt"/>
                <a:ea typeface="+mn-ea"/>
              </a:defRPr>
            </a:lvl1pPr>
          </a:lstStyle>
          <a:p>
            <a:pPr>
              <a:defRPr/>
            </a:pPr>
            <a:fld id="{44F7970A-8BE4-4F0B-81A7-CB86477205DA}" type="datetimeFigureOut">
              <a:rPr lang="ja-JP" altLang="en-US"/>
              <a:pPr>
                <a:defRPr/>
              </a:pPr>
              <a:t>2023/3/29</a:t>
            </a:fld>
            <a:endParaRPr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34" tIns="45717" rIns="91434" bIns="45717"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wrap="square" lIns="91434" tIns="45717" rIns="91434" bIns="45717" numCol="1" anchor="b" anchorCtr="0" compatLnSpc="1">
            <a:prstTxWarp prst="textNoShape">
              <a:avLst/>
            </a:prstTxWarp>
          </a:bodyPr>
          <a:lstStyle>
            <a:lvl1pPr algn="r" eaLnBrk="1" hangingPunct="1">
              <a:defRPr sz="1200"/>
            </a:lvl1pPr>
          </a:lstStyle>
          <a:p>
            <a:pPr>
              <a:defRPr/>
            </a:pPr>
            <a:fld id="{0DF544A9-7205-4F33-BA98-6818349C55DA}" type="slidenum">
              <a:rPr lang="ja-JP" altLang="en-US"/>
              <a:pPr>
                <a:defRPr/>
              </a:pPr>
              <a:t>‹#›</a:t>
            </a:fld>
            <a:endParaRPr lang="ja-JP" altLang="en-US"/>
          </a:p>
        </p:txBody>
      </p:sp>
    </p:spTree>
    <p:extLst>
      <p:ext uri="{BB962C8B-B14F-4D97-AF65-F5344CB8AC3E}">
        <p14:creationId xmlns:p14="http://schemas.microsoft.com/office/powerpoint/2010/main" val="4146595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34" tIns="45717" rIns="91434" bIns="45717"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34" tIns="45717" rIns="91434" bIns="45717" rtlCol="0"/>
          <a:lstStyle>
            <a:lvl1pPr algn="r" eaLnBrk="1" fontAlgn="auto" hangingPunct="1">
              <a:spcBef>
                <a:spcPts val="0"/>
              </a:spcBef>
              <a:spcAft>
                <a:spcPts val="0"/>
              </a:spcAft>
              <a:defRPr sz="1200">
                <a:latin typeface="+mn-lt"/>
                <a:ea typeface="+mn-ea"/>
              </a:defRPr>
            </a:lvl1pPr>
          </a:lstStyle>
          <a:p>
            <a:pPr>
              <a:defRPr/>
            </a:pPr>
            <a:fld id="{09F5FBC5-0D85-4E8A-ADE2-1AD987E15EAF}" type="datetimeFigureOut">
              <a:rPr lang="ja-JP" altLang="en-US"/>
              <a:pPr>
                <a:defRPr/>
              </a:pPr>
              <a:t>2023/3/29</a:t>
            </a:fld>
            <a:endParaRPr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4" tIns="45717" rIns="91434" bIns="45717" rtlCol="0" anchor="ctr"/>
          <a:lstStyle/>
          <a:p>
            <a:pPr lvl="0"/>
            <a:endParaRPr lang="ja-JP" altLang="en-US" noProof="0"/>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34" tIns="45717" rIns="91434" bIns="45717"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34" tIns="45717" rIns="91434" bIns="45717"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wrap="square" lIns="91434" tIns="45717" rIns="91434" bIns="45717" numCol="1" anchor="b" anchorCtr="0" compatLnSpc="1">
            <a:prstTxWarp prst="textNoShape">
              <a:avLst/>
            </a:prstTxWarp>
          </a:bodyPr>
          <a:lstStyle>
            <a:lvl1pPr algn="r" eaLnBrk="1" hangingPunct="1">
              <a:defRPr sz="1200"/>
            </a:lvl1pPr>
          </a:lstStyle>
          <a:p>
            <a:pPr>
              <a:defRPr/>
            </a:pPr>
            <a:fld id="{547B07E1-D3A4-48B7-BCE9-B60700E81D55}" type="slidenum">
              <a:rPr lang="ja-JP" altLang="en-US"/>
              <a:pPr>
                <a:defRPr/>
              </a:pPr>
              <a:t>‹#›</a:t>
            </a:fld>
            <a:endParaRPr lang="ja-JP" altLang="en-US"/>
          </a:p>
        </p:txBody>
      </p:sp>
    </p:spTree>
    <p:extLst>
      <p:ext uri="{BB962C8B-B14F-4D97-AF65-F5344CB8AC3E}">
        <p14:creationId xmlns:p14="http://schemas.microsoft.com/office/powerpoint/2010/main" val="3889132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71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9D4576D-E182-4CC0-A5BE-99C8D66E0DC0}" type="slidenum">
              <a:rPr lang="ja-JP" altLang="en-US" smtClean="0"/>
              <a:pPr/>
              <a:t>0</a:t>
            </a:fld>
            <a:endParaRPr lang="ja-JP" altLang="en-US"/>
          </a:p>
        </p:txBody>
      </p:sp>
    </p:spTree>
    <p:extLst>
      <p:ext uri="{BB962C8B-B14F-4D97-AF65-F5344CB8AC3E}">
        <p14:creationId xmlns:p14="http://schemas.microsoft.com/office/powerpoint/2010/main" val="1399604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17D1F3C-E03A-4718-9683-C6EDE43051FE}" type="slidenum">
              <a:rPr kumimoji="1" lang="ja-JP" altLang="en-US" smtClean="0"/>
              <a:pPr/>
              <a:t>9</a:t>
            </a:fld>
            <a:endParaRPr kumimoji="1" lang="ja-JP" altLang="en-US"/>
          </a:p>
        </p:txBody>
      </p:sp>
    </p:spTree>
    <p:extLst>
      <p:ext uri="{BB962C8B-B14F-4D97-AF65-F5344CB8AC3E}">
        <p14:creationId xmlns:p14="http://schemas.microsoft.com/office/powerpoint/2010/main" val="425370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255" indent="-282669">
              <a:defRPr kumimoji="1">
                <a:solidFill>
                  <a:schemeClr val="tx1"/>
                </a:solidFill>
                <a:latin typeface="Calibri" panose="020F0502020204030204" pitchFamily="34" charset="0"/>
                <a:ea typeface="ＭＳ Ｐゴシック" panose="020B0600070205080204" pitchFamily="50" charset="-128"/>
              </a:defRPr>
            </a:lvl2pPr>
            <a:lvl3pPr marL="1132260" indent="-225499">
              <a:defRPr kumimoji="1">
                <a:solidFill>
                  <a:schemeClr val="tx1"/>
                </a:solidFill>
                <a:latin typeface="Calibri" panose="020F0502020204030204" pitchFamily="34" charset="0"/>
                <a:ea typeface="ＭＳ Ｐゴシック" panose="020B0600070205080204" pitchFamily="50" charset="-128"/>
              </a:defRPr>
            </a:lvl3pPr>
            <a:lvl4pPr marL="1586435" indent="-225499">
              <a:defRPr kumimoji="1">
                <a:solidFill>
                  <a:schemeClr val="tx1"/>
                </a:solidFill>
                <a:latin typeface="Calibri" panose="020F0502020204030204" pitchFamily="34" charset="0"/>
                <a:ea typeface="ＭＳ Ｐゴシック" panose="020B0600070205080204" pitchFamily="50" charset="-128"/>
              </a:defRPr>
            </a:lvl4pPr>
            <a:lvl5pPr marL="2039023" indent="-225499">
              <a:defRPr kumimoji="1">
                <a:solidFill>
                  <a:schemeClr val="tx1"/>
                </a:solidFill>
                <a:latin typeface="Calibri" panose="020F0502020204030204" pitchFamily="34" charset="0"/>
                <a:ea typeface="ＭＳ Ｐゴシック" panose="020B0600070205080204" pitchFamily="50" charset="-128"/>
              </a:defRPr>
            </a:lvl5pPr>
            <a:lvl6pPr marL="2496372" indent="-22549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3724" indent="-22549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1073" indent="-22549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425" indent="-22549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10</a:t>
            </a:fld>
            <a:endParaRPr lang="ja-JP" altLang="en-US"/>
          </a:p>
        </p:txBody>
      </p:sp>
    </p:spTree>
    <p:extLst>
      <p:ext uri="{BB962C8B-B14F-4D97-AF65-F5344CB8AC3E}">
        <p14:creationId xmlns:p14="http://schemas.microsoft.com/office/powerpoint/2010/main" val="1463923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17D1F3C-E03A-4718-9683-C6EDE43051FE}" type="slidenum">
              <a:rPr kumimoji="1" lang="ja-JP" altLang="en-US" smtClean="0"/>
              <a:pPr/>
              <a:t>11</a:t>
            </a:fld>
            <a:endParaRPr kumimoji="1" lang="ja-JP" altLang="en-US"/>
          </a:p>
        </p:txBody>
      </p:sp>
    </p:spTree>
    <p:extLst>
      <p:ext uri="{BB962C8B-B14F-4D97-AF65-F5344CB8AC3E}">
        <p14:creationId xmlns:p14="http://schemas.microsoft.com/office/powerpoint/2010/main" val="4050518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12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F21D105-05B7-40DB-96C1-A158218B5F7A}" type="slidenum">
              <a:rPr lang="ja-JP" altLang="en-US" smtClean="0"/>
              <a:pPr/>
              <a:t>12</a:t>
            </a:fld>
            <a:endParaRPr lang="ja-JP" altLang="en-US"/>
          </a:p>
        </p:txBody>
      </p:sp>
    </p:spTree>
    <p:extLst>
      <p:ext uri="{BB962C8B-B14F-4D97-AF65-F5344CB8AC3E}">
        <p14:creationId xmlns:p14="http://schemas.microsoft.com/office/powerpoint/2010/main" val="252886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13</a:t>
            </a:fld>
            <a:endParaRPr lang="ja-JP" altLang="en-US"/>
          </a:p>
        </p:txBody>
      </p:sp>
    </p:spTree>
    <p:extLst>
      <p:ext uri="{BB962C8B-B14F-4D97-AF65-F5344CB8AC3E}">
        <p14:creationId xmlns:p14="http://schemas.microsoft.com/office/powerpoint/2010/main" val="2049461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14</a:t>
            </a:fld>
            <a:endParaRPr lang="ja-JP" altLang="en-US"/>
          </a:p>
        </p:txBody>
      </p:sp>
    </p:spTree>
    <p:extLst>
      <p:ext uri="{BB962C8B-B14F-4D97-AF65-F5344CB8AC3E}">
        <p14:creationId xmlns:p14="http://schemas.microsoft.com/office/powerpoint/2010/main" val="3110996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15</a:t>
            </a:fld>
            <a:endParaRPr lang="ja-JP" altLang="en-US"/>
          </a:p>
        </p:txBody>
      </p:sp>
    </p:spTree>
    <p:extLst>
      <p:ext uri="{BB962C8B-B14F-4D97-AF65-F5344CB8AC3E}">
        <p14:creationId xmlns:p14="http://schemas.microsoft.com/office/powerpoint/2010/main" val="3036386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16</a:t>
            </a:fld>
            <a:endParaRPr lang="ja-JP" altLang="en-US"/>
          </a:p>
        </p:txBody>
      </p:sp>
    </p:spTree>
    <p:extLst>
      <p:ext uri="{BB962C8B-B14F-4D97-AF65-F5344CB8AC3E}">
        <p14:creationId xmlns:p14="http://schemas.microsoft.com/office/powerpoint/2010/main" val="305856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17</a:t>
            </a:fld>
            <a:endParaRPr lang="ja-JP" altLang="en-US"/>
          </a:p>
        </p:txBody>
      </p:sp>
    </p:spTree>
    <p:extLst>
      <p:ext uri="{BB962C8B-B14F-4D97-AF65-F5344CB8AC3E}">
        <p14:creationId xmlns:p14="http://schemas.microsoft.com/office/powerpoint/2010/main" val="3005074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18</a:t>
            </a:fld>
            <a:endParaRPr lang="ja-JP" altLang="en-US"/>
          </a:p>
        </p:txBody>
      </p:sp>
    </p:spTree>
    <p:extLst>
      <p:ext uri="{BB962C8B-B14F-4D97-AF65-F5344CB8AC3E}">
        <p14:creationId xmlns:p14="http://schemas.microsoft.com/office/powerpoint/2010/main" val="378726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92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858" indent="-287513">
              <a:defRPr kumimoji="1">
                <a:solidFill>
                  <a:schemeClr val="tx1"/>
                </a:solidFill>
                <a:latin typeface="Calibri" panose="020F0502020204030204" pitchFamily="34" charset="0"/>
                <a:ea typeface="ＭＳ Ｐゴシック" panose="020B0600070205080204" pitchFamily="50" charset="-128"/>
              </a:defRPr>
            </a:lvl2pPr>
            <a:lvl3pPr marL="1151668" indent="-229364">
              <a:defRPr kumimoji="1">
                <a:solidFill>
                  <a:schemeClr val="tx1"/>
                </a:solidFill>
                <a:latin typeface="Calibri" panose="020F0502020204030204" pitchFamily="34" charset="0"/>
                <a:ea typeface="ＭＳ Ｐゴシック" panose="020B0600070205080204" pitchFamily="50" charset="-128"/>
              </a:defRPr>
            </a:lvl3pPr>
            <a:lvl4pPr marL="1613627" indent="-229364">
              <a:defRPr kumimoji="1">
                <a:solidFill>
                  <a:schemeClr val="tx1"/>
                </a:solidFill>
                <a:latin typeface="Calibri" panose="020F0502020204030204" pitchFamily="34" charset="0"/>
                <a:ea typeface="ＭＳ Ｐゴシック" panose="020B0600070205080204" pitchFamily="50" charset="-128"/>
              </a:defRPr>
            </a:lvl4pPr>
            <a:lvl5pPr marL="2073972" indent="-229364">
              <a:defRPr kumimoji="1">
                <a:solidFill>
                  <a:schemeClr val="tx1"/>
                </a:solidFill>
                <a:latin typeface="Calibri" panose="020F0502020204030204" pitchFamily="34" charset="0"/>
                <a:ea typeface="ＭＳ Ｐゴシック" panose="020B0600070205080204" pitchFamily="50" charset="-128"/>
              </a:defRPr>
            </a:lvl5pPr>
            <a:lvl6pPr marL="2539161" indent="-22936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3004351" indent="-22936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69542" indent="-22936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34731" indent="-229364"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0D29D0-F922-47E2-A12D-AF72FAF1B791}" type="slidenum">
              <a:rPr lang="ja-JP" altLang="en-US" smtClean="0"/>
              <a:pPr/>
              <a:t>1</a:t>
            </a:fld>
            <a:endParaRPr lang="ja-JP" altLang="en-US"/>
          </a:p>
        </p:txBody>
      </p:sp>
    </p:spTree>
    <p:extLst>
      <p:ext uri="{BB962C8B-B14F-4D97-AF65-F5344CB8AC3E}">
        <p14:creationId xmlns:p14="http://schemas.microsoft.com/office/powerpoint/2010/main" val="298861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19</a:t>
            </a:fld>
            <a:endParaRPr lang="ja-JP" altLang="en-US"/>
          </a:p>
        </p:txBody>
      </p:sp>
    </p:spTree>
    <p:extLst>
      <p:ext uri="{BB962C8B-B14F-4D97-AF65-F5344CB8AC3E}">
        <p14:creationId xmlns:p14="http://schemas.microsoft.com/office/powerpoint/2010/main" val="1496087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12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F21D105-05B7-40DB-96C1-A158218B5F7A}" type="slidenum">
              <a:rPr lang="ja-JP" altLang="en-US" smtClean="0"/>
              <a:pPr/>
              <a:t>20</a:t>
            </a:fld>
            <a:endParaRPr lang="ja-JP" altLang="en-US"/>
          </a:p>
        </p:txBody>
      </p:sp>
    </p:spTree>
    <p:extLst>
      <p:ext uri="{BB962C8B-B14F-4D97-AF65-F5344CB8AC3E}">
        <p14:creationId xmlns:p14="http://schemas.microsoft.com/office/powerpoint/2010/main" val="878410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21</a:t>
            </a:fld>
            <a:endParaRPr lang="ja-JP" altLang="en-US"/>
          </a:p>
        </p:txBody>
      </p:sp>
    </p:spTree>
    <p:extLst>
      <p:ext uri="{BB962C8B-B14F-4D97-AF65-F5344CB8AC3E}">
        <p14:creationId xmlns:p14="http://schemas.microsoft.com/office/powerpoint/2010/main" val="1266598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12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F21D105-05B7-40DB-96C1-A158218B5F7A}" type="slidenum">
              <a:rPr lang="ja-JP" altLang="en-US" smtClean="0"/>
              <a:pPr/>
              <a:t>22</a:t>
            </a:fld>
            <a:endParaRPr lang="ja-JP" altLang="en-US"/>
          </a:p>
        </p:txBody>
      </p:sp>
    </p:spTree>
    <p:extLst>
      <p:ext uri="{BB962C8B-B14F-4D97-AF65-F5344CB8AC3E}">
        <p14:creationId xmlns:p14="http://schemas.microsoft.com/office/powerpoint/2010/main" val="30149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23</a:t>
            </a:fld>
            <a:endParaRPr lang="ja-JP" altLang="en-US"/>
          </a:p>
        </p:txBody>
      </p:sp>
    </p:spTree>
    <p:extLst>
      <p:ext uri="{BB962C8B-B14F-4D97-AF65-F5344CB8AC3E}">
        <p14:creationId xmlns:p14="http://schemas.microsoft.com/office/powerpoint/2010/main" val="174356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24</a:t>
            </a:fld>
            <a:endParaRPr lang="ja-JP" altLang="en-US"/>
          </a:p>
        </p:txBody>
      </p:sp>
    </p:spTree>
    <p:extLst>
      <p:ext uri="{BB962C8B-B14F-4D97-AF65-F5344CB8AC3E}">
        <p14:creationId xmlns:p14="http://schemas.microsoft.com/office/powerpoint/2010/main" val="145486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4959" indent="-282554">
              <a:defRPr kumimoji="1">
                <a:solidFill>
                  <a:schemeClr val="tx1"/>
                </a:solidFill>
                <a:latin typeface="Calibri" panose="020F0502020204030204" pitchFamily="34" charset="0"/>
                <a:ea typeface="ＭＳ Ｐゴシック" panose="020B0600070205080204" pitchFamily="50" charset="-128"/>
              </a:defRPr>
            </a:lvl2pPr>
            <a:lvl3pPr marL="1131804" indent="-225409">
              <a:defRPr kumimoji="1">
                <a:solidFill>
                  <a:schemeClr val="tx1"/>
                </a:solidFill>
                <a:latin typeface="Calibri" panose="020F0502020204030204" pitchFamily="34" charset="0"/>
                <a:ea typeface="ＭＳ Ｐゴシック" panose="020B0600070205080204" pitchFamily="50" charset="-128"/>
              </a:defRPr>
            </a:lvl3pPr>
            <a:lvl4pPr marL="1585796" indent="-225409">
              <a:defRPr kumimoji="1">
                <a:solidFill>
                  <a:schemeClr val="tx1"/>
                </a:solidFill>
                <a:latin typeface="Calibri" panose="020F0502020204030204" pitchFamily="34" charset="0"/>
                <a:ea typeface="ＭＳ Ｐゴシック" panose="020B0600070205080204" pitchFamily="50" charset="-128"/>
              </a:defRPr>
            </a:lvl4pPr>
            <a:lvl5pPr marL="2038199" indent="-225409">
              <a:defRPr kumimoji="1">
                <a:solidFill>
                  <a:schemeClr val="tx1"/>
                </a:solidFill>
                <a:latin typeface="Calibri" panose="020F0502020204030204" pitchFamily="34" charset="0"/>
                <a:ea typeface="ＭＳ Ｐゴシック" panose="020B0600070205080204" pitchFamily="50" charset="-128"/>
              </a:defRPr>
            </a:lvl5pPr>
            <a:lvl6pPr marL="2495366" indent="-22540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532" indent="-22540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698" indent="-22540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6863" indent="-22540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2</a:t>
            </a:fld>
            <a:endParaRPr lang="ja-JP" altLang="en-US"/>
          </a:p>
        </p:txBody>
      </p:sp>
    </p:spTree>
    <p:extLst>
      <p:ext uri="{BB962C8B-B14F-4D97-AF65-F5344CB8AC3E}">
        <p14:creationId xmlns:p14="http://schemas.microsoft.com/office/powerpoint/2010/main" val="104221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12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013" indent="-282575">
              <a:defRPr kumimoji="1">
                <a:solidFill>
                  <a:schemeClr val="tx1"/>
                </a:solidFill>
                <a:latin typeface="Calibri" panose="020F0502020204030204" pitchFamily="34" charset="0"/>
                <a:ea typeface="ＭＳ Ｐゴシック" panose="020B0600070205080204" pitchFamily="50" charset="-128"/>
              </a:defRPr>
            </a:lvl2pPr>
            <a:lvl3pPr marL="1131888" indent="-225425">
              <a:defRPr kumimoji="1">
                <a:solidFill>
                  <a:schemeClr val="tx1"/>
                </a:solidFill>
                <a:latin typeface="Calibri" panose="020F0502020204030204" pitchFamily="34" charset="0"/>
                <a:ea typeface="ＭＳ Ｐゴシック" panose="020B0600070205080204" pitchFamily="50" charset="-128"/>
              </a:defRPr>
            </a:lvl3pPr>
            <a:lvl4pPr marL="1585913" indent="-225425">
              <a:defRPr kumimoji="1">
                <a:solidFill>
                  <a:schemeClr val="tx1"/>
                </a:solidFill>
                <a:latin typeface="Calibri" panose="020F0502020204030204" pitchFamily="34" charset="0"/>
                <a:ea typeface="ＭＳ Ｐゴシック" panose="020B0600070205080204" pitchFamily="50" charset="-128"/>
              </a:defRPr>
            </a:lvl4pPr>
            <a:lvl5pPr marL="2038350" indent="-225425">
              <a:defRPr kumimoji="1">
                <a:solidFill>
                  <a:schemeClr val="tx1"/>
                </a:solidFill>
                <a:latin typeface="Calibri" panose="020F0502020204030204" pitchFamily="34" charset="0"/>
                <a:ea typeface="ＭＳ Ｐゴシック" panose="020B0600070205080204" pitchFamily="50" charset="-128"/>
              </a:defRPr>
            </a:lvl5pPr>
            <a:lvl6pPr marL="24955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27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099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715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F21D105-05B7-40DB-96C1-A158218B5F7A}" type="slidenum">
              <a:rPr lang="ja-JP" altLang="en-US" smtClean="0"/>
              <a:pPr/>
              <a:t>3</a:t>
            </a:fld>
            <a:endParaRPr lang="ja-JP" altLang="en-US"/>
          </a:p>
        </p:txBody>
      </p:sp>
    </p:spTree>
    <p:extLst>
      <p:ext uri="{BB962C8B-B14F-4D97-AF65-F5344CB8AC3E}">
        <p14:creationId xmlns:p14="http://schemas.microsoft.com/office/powerpoint/2010/main" val="113101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408" indent="-285033">
              <a:defRPr kumimoji="1">
                <a:solidFill>
                  <a:schemeClr val="tx1"/>
                </a:solidFill>
                <a:latin typeface="Calibri" panose="020F0502020204030204" pitchFamily="34" charset="0"/>
                <a:ea typeface="ＭＳ Ｐゴシック" panose="020B0600070205080204" pitchFamily="50" charset="-128"/>
              </a:defRPr>
            </a:lvl2pPr>
            <a:lvl3pPr marL="1141735" indent="-227386">
              <a:defRPr kumimoji="1">
                <a:solidFill>
                  <a:schemeClr val="tx1"/>
                </a:solidFill>
                <a:latin typeface="Calibri" panose="020F0502020204030204" pitchFamily="34" charset="0"/>
                <a:ea typeface="ＭＳ Ｐゴシック" panose="020B0600070205080204" pitchFamily="50" charset="-128"/>
              </a:defRPr>
            </a:lvl3pPr>
            <a:lvl4pPr marL="1599710" indent="-227386">
              <a:defRPr kumimoji="1">
                <a:solidFill>
                  <a:schemeClr val="tx1"/>
                </a:solidFill>
                <a:latin typeface="Calibri" panose="020F0502020204030204" pitchFamily="34" charset="0"/>
                <a:ea typeface="ＭＳ Ｐゴシック" panose="020B0600070205080204" pitchFamily="50" charset="-128"/>
              </a:defRPr>
            </a:lvl4pPr>
            <a:lvl5pPr marL="2056084" indent="-227386">
              <a:defRPr kumimoji="1">
                <a:solidFill>
                  <a:schemeClr val="tx1"/>
                </a:solidFill>
                <a:latin typeface="Calibri" panose="020F0502020204030204" pitchFamily="34" charset="0"/>
                <a:ea typeface="ＭＳ Ｐゴシック" panose="020B0600070205080204" pitchFamily="50" charset="-128"/>
              </a:defRPr>
            </a:lvl5pPr>
            <a:lvl6pPr marL="2517261" indent="-22738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8439" indent="-22738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39617" indent="-22738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0794" indent="-22738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4</a:t>
            </a:fld>
            <a:endParaRPr lang="ja-JP" altLang="en-US"/>
          </a:p>
        </p:txBody>
      </p:sp>
    </p:spTree>
    <p:extLst>
      <p:ext uri="{BB962C8B-B14F-4D97-AF65-F5344CB8AC3E}">
        <p14:creationId xmlns:p14="http://schemas.microsoft.com/office/powerpoint/2010/main" val="2526507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17D1F3C-E03A-4718-9683-C6EDE43051FE}" type="slidenum">
              <a:rPr kumimoji="1" lang="ja-JP" altLang="en-US" smtClean="0"/>
              <a:pPr/>
              <a:t>5</a:t>
            </a:fld>
            <a:endParaRPr kumimoji="1" lang="ja-JP" altLang="en-US"/>
          </a:p>
        </p:txBody>
      </p:sp>
    </p:spTree>
    <p:extLst>
      <p:ext uri="{BB962C8B-B14F-4D97-AF65-F5344CB8AC3E}">
        <p14:creationId xmlns:p14="http://schemas.microsoft.com/office/powerpoint/2010/main" val="319060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17D1F3C-E03A-4718-9683-C6EDE43051FE}" type="slidenum">
              <a:rPr kumimoji="1" lang="ja-JP" altLang="en-US" smtClean="0"/>
              <a:pPr/>
              <a:t>6</a:t>
            </a:fld>
            <a:endParaRPr kumimoji="1" lang="ja-JP" altLang="en-US"/>
          </a:p>
        </p:txBody>
      </p:sp>
    </p:spTree>
    <p:extLst>
      <p:ext uri="{BB962C8B-B14F-4D97-AF65-F5344CB8AC3E}">
        <p14:creationId xmlns:p14="http://schemas.microsoft.com/office/powerpoint/2010/main" val="415694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255" indent="-282669">
              <a:defRPr kumimoji="1">
                <a:solidFill>
                  <a:schemeClr val="tx1"/>
                </a:solidFill>
                <a:latin typeface="Calibri" panose="020F0502020204030204" pitchFamily="34" charset="0"/>
                <a:ea typeface="ＭＳ Ｐゴシック" panose="020B0600070205080204" pitchFamily="50" charset="-128"/>
              </a:defRPr>
            </a:lvl2pPr>
            <a:lvl3pPr marL="1132260" indent="-225499">
              <a:defRPr kumimoji="1">
                <a:solidFill>
                  <a:schemeClr val="tx1"/>
                </a:solidFill>
                <a:latin typeface="Calibri" panose="020F0502020204030204" pitchFamily="34" charset="0"/>
                <a:ea typeface="ＭＳ Ｐゴシック" panose="020B0600070205080204" pitchFamily="50" charset="-128"/>
              </a:defRPr>
            </a:lvl3pPr>
            <a:lvl4pPr marL="1586435" indent="-225499">
              <a:defRPr kumimoji="1">
                <a:solidFill>
                  <a:schemeClr val="tx1"/>
                </a:solidFill>
                <a:latin typeface="Calibri" panose="020F0502020204030204" pitchFamily="34" charset="0"/>
                <a:ea typeface="ＭＳ Ｐゴシック" panose="020B0600070205080204" pitchFamily="50" charset="-128"/>
              </a:defRPr>
            </a:lvl4pPr>
            <a:lvl5pPr marL="2039023" indent="-225499">
              <a:defRPr kumimoji="1">
                <a:solidFill>
                  <a:schemeClr val="tx1"/>
                </a:solidFill>
                <a:latin typeface="Calibri" panose="020F0502020204030204" pitchFamily="34" charset="0"/>
                <a:ea typeface="ＭＳ Ｐゴシック" panose="020B0600070205080204" pitchFamily="50" charset="-128"/>
              </a:defRPr>
            </a:lvl5pPr>
            <a:lvl6pPr marL="2496372" indent="-22549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3724" indent="-22549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1073" indent="-22549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425" indent="-22549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7</a:t>
            </a:fld>
            <a:endParaRPr lang="ja-JP" altLang="en-US"/>
          </a:p>
        </p:txBody>
      </p:sp>
    </p:spTree>
    <p:extLst>
      <p:ext uri="{BB962C8B-B14F-4D97-AF65-F5344CB8AC3E}">
        <p14:creationId xmlns:p14="http://schemas.microsoft.com/office/powerpoint/2010/main" val="81550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5255" indent="-282669">
              <a:defRPr kumimoji="1">
                <a:solidFill>
                  <a:schemeClr val="tx1"/>
                </a:solidFill>
                <a:latin typeface="Calibri" panose="020F0502020204030204" pitchFamily="34" charset="0"/>
                <a:ea typeface="ＭＳ Ｐゴシック" panose="020B0600070205080204" pitchFamily="50" charset="-128"/>
              </a:defRPr>
            </a:lvl2pPr>
            <a:lvl3pPr marL="1132260" indent="-225499">
              <a:defRPr kumimoji="1">
                <a:solidFill>
                  <a:schemeClr val="tx1"/>
                </a:solidFill>
                <a:latin typeface="Calibri" panose="020F0502020204030204" pitchFamily="34" charset="0"/>
                <a:ea typeface="ＭＳ Ｐゴシック" panose="020B0600070205080204" pitchFamily="50" charset="-128"/>
              </a:defRPr>
            </a:lvl3pPr>
            <a:lvl4pPr marL="1586435" indent="-225499">
              <a:defRPr kumimoji="1">
                <a:solidFill>
                  <a:schemeClr val="tx1"/>
                </a:solidFill>
                <a:latin typeface="Calibri" panose="020F0502020204030204" pitchFamily="34" charset="0"/>
                <a:ea typeface="ＭＳ Ｐゴシック" panose="020B0600070205080204" pitchFamily="50" charset="-128"/>
              </a:defRPr>
            </a:lvl4pPr>
            <a:lvl5pPr marL="2039023" indent="-225499">
              <a:defRPr kumimoji="1">
                <a:solidFill>
                  <a:schemeClr val="tx1"/>
                </a:solidFill>
                <a:latin typeface="Calibri" panose="020F0502020204030204" pitchFamily="34" charset="0"/>
                <a:ea typeface="ＭＳ Ｐゴシック" panose="020B0600070205080204" pitchFamily="50" charset="-128"/>
              </a:defRPr>
            </a:lvl5pPr>
            <a:lvl6pPr marL="2496372" indent="-22549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53724" indent="-22549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1073" indent="-22549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425" indent="-22549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2887222-BD02-4E89-BC63-90E570F561FF}" type="slidenum">
              <a:rPr lang="ja-JP" altLang="en-US" smtClean="0"/>
              <a:pPr/>
              <a:t>8</a:t>
            </a:fld>
            <a:endParaRPr lang="ja-JP" altLang="en-US"/>
          </a:p>
        </p:txBody>
      </p:sp>
    </p:spTree>
    <p:extLst>
      <p:ext uri="{BB962C8B-B14F-4D97-AF65-F5344CB8AC3E}">
        <p14:creationId xmlns:p14="http://schemas.microsoft.com/office/powerpoint/2010/main" val="1851226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24701F99-9FC1-4624-AE89-16A9D1BEDB10}" type="datetimeFigureOut">
              <a:rPr lang="ja-JP" altLang="en-US"/>
              <a:pPr>
                <a:defRPr/>
              </a:pPr>
              <a:t>2023/3/29</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E6E75E9-A7F2-43E5-B8ED-45E43F4B5EB5}" type="slidenum">
              <a:rPr lang="ja-JP" altLang="en-US"/>
              <a:pPr>
                <a:defRPr/>
              </a:pPr>
              <a:t>‹#›</a:t>
            </a:fld>
            <a:endParaRPr lang="ja-JP" altLang="en-US"/>
          </a:p>
        </p:txBody>
      </p:sp>
    </p:spTree>
    <p:extLst>
      <p:ext uri="{BB962C8B-B14F-4D97-AF65-F5344CB8AC3E}">
        <p14:creationId xmlns:p14="http://schemas.microsoft.com/office/powerpoint/2010/main" val="30214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0F247550-C399-4496-8F18-CBF97AEDD59A}" type="datetimeFigureOut">
              <a:rPr lang="ja-JP" altLang="en-US"/>
              <a:pPr>
                <a:defRPr/>
              </a:pPr>
              <a:t>2023/3/29</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279C6F92-7029-46C5-8577-0963BE49AC60}" type="slidenum">
              <a:rPr lang="ja-JP" altLang="en-US"/>
              <a:pPr>
                <a:defRPr/>
              </a:pPr>
              <a:t>‹#›</a:t>
            </a:fld>
            <a:endParaRPr lang="ja-JP" altLang="en-US"/>
          </a:p>
        </p:txBody>
      </p:sp>
    </p:spTree>
    <p:extLst>
      <p:ext uri="{BB962C8B-B14F-4D97-AF65-F5344CB8AC3E}">
        <p14:creationId xmlns:p14="http://schemas.microsoft.com/office/powerpoint/2010/main" val="2282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299FFA59-FB5D-4C6C-B7F5-2C429CEE9632}" type="datetimeFigureOut">
              <a:rPr lang="ja-JP" altLang="en-US"/>
              <a:pPr>
                <a:defRPr/>
              </a:pPr>
              <a:t>2023/3/29</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0E17627A-82A1-4EFA-B7FB-959A47BDF25C}" type="slidenum">
              <a:rPr lang="ja-JP" altLang="en-US"/>
              <a:pPr>
                <a:defRPr/>
              </a:pPr>
              <a:t>‹#›</a:t>
            </a:fld>
            <a:endParaRPr lang="ja-JP" altLang="en-US"/>
          </a:p>
        </p:txBody>
      </p:sp>
    </p:spTree>
    <p:extLst>
      <p:ext uri="{BB962C8B-B14F-4D97-AF65-F5344CB8AC3E}">
        <p14:creationId xmlns:p14="http://schemas.microsoft.com/office/powerpoint/2010/main" val="267121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fld id="{755B5FEE-2E6C-403F-B49E-E3CE68F2C83C}" type="datetime1">
              <a:rPr lang="ja-JP" altLang="en-US"/>
              <a:pPr>
                <a:defRPr/>
              </a:pPr>
              <a:t>2023/3/29</a:t>
            </a:fld>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vl1pPr>
          </a:lstStyle>
          <a:p>
            <a:pPr>
              <a:defRPr/>
            </a:pPr>
            <a:fld id="{3FA254A6-1A4D-4DED-8CD8-E11FA560C1B7}" type="slidenum">
              <a:rPr lang="en-US" altLang="ja-JP"/>
              <a:pPr>
                <a:defRPr/>
              </a:pPr>
              <a:t>‹#›</a:t>
            </a:fld>
            <a:endParaRPr lang="en-US" altLang="ja-JP"/>
          </a:p>
        </p:txBody>
      </p:sp>
    </p:spTree>
    <p:extLst>
      <p:ext uri="{BB962C8B-B14F-4D97-AF65-F5344CB8AC3E}">
        <p14:creationId xmlns:p14="http://schemas.microsoft.com/office/powerpoint/2010/main" val="133354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0657E676-8BD0-4580-A688-9B6B535F0E3F}" type="datetimeFigureOut">
              <a:rPr lang="ja-JP" altLang="en-US"/>
              <a:pPr>
                <a:defRPr/>
              </a:pPr>
              <a:t>2023/3/29</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69E0E03D-780E-4F43-B82C-BFEA3F1F8306}" type="slidenum">
              <a:rPr lang="ja-JP" altLang="en-US"/>
              <a:pPr>
                <a:defRPr/>
              </a:pPr>
              <a:t>‹#›</a:t>
            </a:fld>
            <a:endParaRPr lang="ja-JP" altLang="en-US"/>
          </a:p>
        </p:txBody>
      </p:sp>
    </p:spTree>
    <p:extLst>
      <p:ext uri="{BB962C8B-B14F-4D97-AF65-F5344CB8AC3E}">
        <p14:creationId xmlns:p14="http://schemas.microsoft.com/office/powerpoint/2010/main" val="292111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7147C673-BF57-4EC1-8152-7A01E96798E4}" type="datetimeFigureOut">
              <a:rPr lang="ja-JP" altLang="en-US"/>
              <a:pPr>
                <a:defRPr/>
              </a:pPr>
              <a:t>2023/3/29</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BB1ED057-D0DF-4AE3-87E1-A94A0FA218E7}" type="slidenum">
              <a:rPr lang="ja-JP" altLang="en-US"/>
              <a:pPr>
                <a:defRPr/>
              </a:pPr>
              <a:t>‹#›</a:t>
            </a:fld>
            <a:endParaRPr lang="ja-JP" altLang="en-US"/>
          </a:p>
        </p:txBody>
      </p:sp>
    </p:spTree>
    <p:extLst>
      <p:ext uri="{BB962C8B-B14F-4D97-AF65-F5344CB8AC3E}">
        <p14:creationId xmlns:p14="http://schemas.microsoft.com/office/powerpoint/2010/main" val="121656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25290E81-9881-488B-A6B2-89839B14E443}" type="datetimeFigureOut">
              <a:rPr lang="ja-JP" altLang="en-US"/>
              <a:pPr>
                <a:defRPr/>
              </a:pPr>
              <a:t>2023/3/29</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7212AF74-4FCE-491C-936A-70928823FA5A}" type="slidenum">
              <a:rPr lang="ja-JP" altLang="en-US"/>
              <a:pPr>
                <a:defRPr/>
              </a:pPr>
              <a:t>‹#›</a:t>
            </a:fld>
            <a:endParaRPr lang="ja-JP" altLang="en-US"/>
          </a:p>
        </p:txBody>
      </p:sp>
    </p:spTree>
    <p:extLst>
      <p:ext uri="{BB962C8B-B14F-4D97-AF65-F5344CB8AC3E}">
        <p14:creationId xmlns:p14="http://schemas.microsoft.com/office/powerpoint/2010/main" val="376555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821D0788-83CA-42F6-A565-06C9097F6B39}" type="datetimeFigureOut">
              <a:rPr lang="ja-JP" altLang="en-US"/>
              <a:pPr>
                <a:defRPr/>
              </a:pPr>
              <a:t>2023/3/29</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638822D9-D2B5-42B9-AE87-043502CD223E}" type="slidenum">
              <a:rPr lang="ja-JP" altLang="en-US"/>
              <a:pPr>
                <a:defRPr/>
              </a:pPr>
              <a:t>‹#›</a:t>
            </a:fld>
            <a:endParaRPr lang="ja-JP" altLang="en-US"/>
          </a:p>
        </p:txBody>
      </p:sp>
    </p:spTree>
    <p:extLst>
      <p:ext uri="{BB962C8B-B14F-4D97-AF65-F5344CB8AC3E}">
        <p14:creationId xmlns:p14="http://schemas.microsoft.com/office/powerpoint/2010/main" val="1660823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E74DAF81-2AB4-4908-A00E-277229D93B3B}" type="datetimeFigureOut">
              <a:rPr lang="ja-JP" altLang="en-US"/>
              <a:pPr>
                <a:defRPr/>
              </a:pPr>
              <a:t>2023/3/29</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EF5A6827-1139-4AA5-9520-6FE83D5D583D}" type="slidenum">
              <a:rPr lang="ja-JP" altLang="en-US"/>
              <a:pPr>
                <a:defRPr/>
              </a:pPr>
              <a:t>‹#›</a:t>
            </a:fld>
            <a:endParaRPr lang="ja-JP" altLang="en-US"/>
          </a:p>
        </p:txBody>
      </p:sp>
    </p:spTree>
    <p:extLst>
      <p:ext uri="{BB962C8B-B14F-4D97-AF65-F5344CB8AC3E}">
        <p14:creationId xmlns:p14="http://schemas.microsoft.com/office/powerpoint/2010/main" val="294041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79A9B4-FE70-40D9-A121-3BA9E61C4E2E}" type="datetimeFigureOut">
              <a:rPr lang="ja-JP" altLang="en-US"/>
              <a:pPr>
                <a:defRPr/>
              </a:pPr>
              <a:t>2023/3/29</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098C4263-AD5F-416F-827B-A6C4A50E8753}" type="slidenum">
              <a:rPr lang="ja-JP" altLang="en-US"/>
              <a:pPr>
                <a:defRPr/>
              </a:pPr>
              <a:t>‹#›</a:t>
            </a:fld>
            <a:endParaRPr lang="ja-JP" altLang="en-US"/>
          </a:p>
        </p:txBody>
      </p:sp>
    </p:spTree>
    <p:extLst>
      <p:ext uri="{BB962C8B-B14F-4D97-AF65-F5344CB8AC3E}">
        <p14:creationId xmlns:p14="http://schemas.microsoft.com/office/powerpoint/2010/main" val="251062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lvl1pPr>
          </a:lstStyle>
          <a:p>
            <a:pPr>
              <a:defRPr/>
            </a:pPr>
            <a:fld id="{7ECB4EB4-F6E4-48B6-9465-AE8DD5D56E83}" type="datetimeFigureOut">
              <a:rPr lang="ja-JP" altLang="en-US"/>
              <a:pPr>
                <a:defRPr/>
              </a:pPr>
              <a:t>2023/3/29</a:t>
            </a:fld>
            <a:endParaRPr lang="ja-JP" altLang="en-US"/>
          </a:p>
        </p:txBody>
      </p:sp>
      <p:sp>
        <p:nvSpPr>
          <p:cNvPr id="6" name="Footer Placeholder 5"/>
          <p:cNvSpPr>
            <a:spLocks noGrp="1"/>
          </p:cNvSpPr>
          <p:nvPr>
            <p:ph type="ftr" sz="quarter" idx="11"/>
          </p:nvPr>
        </p:nvSpPr>
        <p:spPr/>
        <p:txBody>
          <a:bodyPr/>
          <a:lstStyle>
            <a:lvl1pPr>
              <a:defRPr/>
            </a:lvl1pPr>
          </a:lstStyle>
          <a:p>
            <a:pPr>
              <a:defRPr/>
            </a:pPr>
            <a:endParaRPr lang="ja-JP" altLang="en-US"/>
          </a:p>
        </p:txBody>
      </p:sp>
      <p:sp>
        <p:nvSpPr>
          <p:cNvPr id="7" name="Slide Number Placeholder 6"/>
          <p:cNvSpPr>
            <a:spLocks noGrp="1"/>
          </p:cNvSpPr>
          <p:nvPr>
            <p:ph type="sldNum" sz="quarter" idx="12"/>
          </p:nvPr>
        </p:nvSpPr>
        <p:spPr>
          <a:xfrm>
            <a:off x="8618538" y="85725"/>
            <a:ext cx="442912" cy="365125"/>
          </a:xfrm>
          <a:ln>
            <a:solidFill>
              <a:schemeClr val="tx1"/>
            </a:solidFill>
          </a:ln>
        </p:spPr>
        <p:txBody>
          <a:bodyPr/>
          <a:lstStyle>
            <a:lvl1pPr>
              <a:defRPr>
                <a:solidFill>
                  <a:schemeClr val="tx1"/>
                </a:solidFill>
                <a:latin typeface="Meiryo UI" pitchFamily="50" charset="-128"/>
                <a:ea typeface="Meiryo UI" pitchFamily="50" charset="-128"/>
                <a:cs typeface="Meiryo UI" pitchFamily="50" charset="-128"/>
              </a:defRPr>
            </a:lvl1pPr>
          </a:lstStyle>
          <a:p>
            <a:pPr>
              <a:defRPr/>
            </a:pPr>
            <a:fld id="{A2B64170-E745-401A-855C-CB44EAF35D07}" type="slidenum">
              <a:rPr lang="ja-JP" altLang="en-US"/>
              <a:pPr>
                <a:defRPr/>
              </a:pPr>
              <a:t>‹#›</a:t>
            </a:fld>
            <a:endParaRPr lang="ja-JP" altLang="en-US"/>
          </a:p>
        </p:txBody>
      </p:sp>
    </p:spTree>
    <p:extLst>
      <p:ext uri="{BB962C8B-B14F-4D97-AF65-F5344CB8AC3E}">
        <p14:creationId xmlns:p14="http://schemas.microsoft.com/office/powerpoint/2010/main" val="254757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81EAE304-617F-40D3-80D1-F037F4E2CD85}" type="datetimeFigureOut">
              <a:rPr lang="ja-JP" altLang="en-US"/>
              <a:pPr>
                <a:defRPr/>
              </a:pPr>
              <a:t>2023/3/29</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719BFBF6-6436-4225-842D-0A38A25040BE}" type="slidenum">
              <a:rPr lang="ja-JP" altLang="en-US"/>
              <a:pPr>
                <a:defRPr/>
              </a:pPr>
              <a:t>‹#›</a:t>
            </a:fld>
            <a:endParaRPr lang="ja-JP" altLang="en-US"/>
          </a:p>
        </p:txBody>
      </p:sp>
    </p:spTree>
    <p:extLst>
      <p:ext uri="{BB962C8B-B14F-4D97-AF65-F5344CB8AC3E}">
        <p14:creationId xmlns:p14="http://schemas.microsoft.com/office/powerpoint/2010/main" val="338832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10947EC-7340-4B49-B319-4C548DBAC72E}" type="datetimeFigureOut">
              <a:rPr lang="ja-JP" altLang="en-US"/>
              <a:pPr>
                <a:defRPr/>
              </a:pPr>
              <a:t>2023/3/29</a:t>
            </a:fld>
            <a:endParaRPr lang="ja-JP"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F0C7887-09D5-426C-A8B4-511705AD3EB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51" r:id="rId8"/>
    <p:sldLayoutId id="2147483948" r:id="rId9"/>
    <p:sldLayoutId id="2147483949" r:id="rId10"/>
    <p:sldLayoutId id="2147483950" r:id="rId11"/>
    <p:sldLayoutId id="2147483952" r:id="rId12"/>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9.e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media/image8.emf"/><Relationship Id="rId4" Type="http://schemas.openxmlformats.org/officeDocument/2006/relationships/package" Target="../embeddings/Microsoft_Excel_Worksheet.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chuden.jp/a/sys/git20214/hatsudengawakakinquestionform/index.html"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chuden.jp/a/sys/git20214/hatudengawakakinsurvey/index.html"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2"/>
          <p:cNvSpPr txBox="1">
            <a:spLocks noChangeArrowheads="1"/>
          </p:cNvSpPr>
          <p:nvPr/>
        </p:nvSpPr>
        <p:spPr bwMode="auto">
          <a:xfrm>
            <a:off x="1745099" y="4490340"/>
            <a:ext cx="6033242"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ts val="2300"/>
              </a:lnSpc>
              <a:spcBef>
                <a:spcPct val="0"/>
              </a:spcBef>
              <a:buFontTx/>
              <a:buNone/>
            </a:pPr>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28</a:t>
            </a:r>
            <a:r>
              <a:rPr lang="ja-JP" altLang="en-US" dirty="0">
                <a:latin typeface="Meiryo UI" panose="020B0604030504040204" pitchFamily="50" charset="-128"/>
                <a:ea typeface="Meiryo UI" panose="020B0604030504040204" pitchFamily="50" charset="-128"/>
              </a:rPr>
              <a:t>日</a:t>
            </a:r>
            <a:endParaRPr lang="ja-JP" altLang="en-US" strike="dblStrike" dirty="0">
              <a:solidFill>
                <a:srgbClr val="FF0000"/>
              </a:solidFill>
              <a:latin typeface="Meiryo UI" panose="020B0604030504040204" pitchFamily="50" charset="-128"/>
              <a:ea typeface="Meiryo UI" panose="020B0604030504040204" pitchFamily="50" charset="-128"/>
            </a:endParaRPr>
          </a:p>
          <a:p>
            <a:pPr algn="ctr" eaLnBrk="1" hangingPunct="1">
              <a:lnSpc>
                <a:spcPts val="2300"/>
              </a:lnSpc>
              <a:spcBef>
                <a:spcPts val="1800"/>
              </a:spcBef>
              <a:buFontTx/>
              <a:buNone/>
            </a:pPr>
            <a:r>
              <a:rPr lang="ja-JP" altLang="en-US" dirty="0">
                <a:latin typeface="Meiryo UI" panose="020B0604030504040204" pitchFamily="50" charset="-128"/>
                <a:ea typeface="Meiryo UI" panose="020B0604030504040204" pitchFamily="50" charset="-128"/>
              </a:rPr>
              <a:t>送配電網協議会</a:t>
            </a:r>
          </a:p>
          <a:p>
            <a:pPr algn="ctr" eaLnBrk="1" hangingPunct="1">
              <a:lnSpc>
                <a:spcPts val="2300"/>
              </a:lnSpc>
              <a:spcBef>
                <a:spcPts val="1800"/>
              </a:spcBef>
              <a:buFontTx/>
              <a:buNone/>
            </a:pPr>
            <a:r>
              <a:rPr lang="ja-JP" altLang="en-US" dirty="0">
                <a:latin typeface="Meiryo UI" panose="020B0604030504040204" pitchFamily="50" charset="-128"/>
                <a:ea typeface="Meiryo UI" panose="020B0604030504040204" pitchFamily="50" charset="-128"/>
              </a:rPr>
              <a:t>一般送配電事業者（</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社）</a:t>
            </a:r>
            <a:endParaRPr lang="en-US" altLang="ja-JP" dirty="0">
              <a:latin typeface="Meiryo UI" panose="020B0604030504040204" pitchFamily="50" charset="-128"/>
              <a:ea typeface="Meiryo UI" panose="020B0604030504040204" pitchFamily="50" charset="-128"/>
            </a:endParaRPr>
          </a:p>
        </p:txBody>
      </p:sp>
      <p:sp>
        <p:nvSpPr>
          <p:cNvPr id="6147" name="テキスト ボックス 4"/>
          <p:cNvSpPr txBox="1">
            <a:spLocks noChangeArrowheads="1"/>
          </p:cNvSpPr>
          <p:nvPr/>
        </p:nvSpPr>
        <p:spPr bwMode="auto">
          <a:xfrm>
            <a:off x="0" y="2006600"/>
            <a:ext cx="9144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4000" dirty="0">
                <a:latin typeface="Meiryo UI" panose="020B0604030504040204" pitchFamily="50" charset="-128"/>
                <a:ea typeface="Meiryo UI" panose="020B0604030504040204" pitchFamily="50" charset="-128"/>
              </a:rPr>
              <a:t>発電契約者さま向けご説明資料</a:t>
            </a:r>
            <a:endParaRPr lang="en-US" altLang="ja-JP" sz="4000" dirty="0">
              <a:latin typeface="Meiryo UI" panose="020B0604030504040204" pitchFamily="50" charset="-128"/>
              <a:ea typeface="Meiryo UI" panose="020B0604030504040204" pitchFamily="50" charset="-128"/>
            </a:endParaRPr>
          </a:p>
          <a:p>
            <a:pPr algn="ctr" eaLnBrk="1" hangingPunct="1">
              <a:lnSpc>
                <a:spcPct val="100000"/>
              </a:lnSpc>
              <a:spcBef>
                <a:spcPct val="0"/>
              </a:spcBef>
              <a:buFontTx/>
              <a:buNone/>
            </a:pPr>
            <a:endParaRPr lang="en-US" altLang="ja-JP" dirty="0">
              <a:latin typeface="Meiryo UI" panose="020B0604030504040204" pitchFamily="50" charset="-128"/>
              <a:ea typeface="Meiryo UI" panose="020B0604030504040204" pitchFamily="50" charset="-128"/>
            </a:endParaRPr>
          </a:p>
          <a:p>
            <a:pPr algn="ctr" eaLnBrk="1" hangingPunct="1">
              <a:lnSpc>
                <a:spcPct val="100000"/>
              </a:lnSpc>
              <a:spcBef>
                <a:spcPct val="0"/>
              </a:spcBef>
              <a:buFontTx/>
              <a:buNone/>
            </a:pPr>
            <a:r>
              <a:rPr lang="ja-JP" altLang="en-US" sz="2600" dirty="0">
                <a:latin typeface="Meiryo UI" panose="020B0604030504040204" pitchFamily="50" charset="-128"/>
                <a:ea typeface="Meiryo UI" panose="020B0604030504040204" pitchFamily="50" charset="-128"/>
              </a:rPr>
              <a:t>＜発電契約者さま経由でのお支払いに係るお願いについて＞</a:t>
            </a:r>
            <a:endParaRPr lang="en-US" altLang="ja-JP" sz="2600" dirty="0">
              <a:latin typeface="Meiryo UI" panose="020B0604030504040204" pitchFamily="50" charset="-128"/>
              <a:ea typeface="Meiryo UI" panose="020B0604030504040204" pitchFamily="50" charset="-128"/>
            </a:endParaRPr>
          </a:p>
        </p:txBody>
      </p:sp>
      <p:sp>
        <p:nvSpPr>
          <p:cNvPr id="6149" name="テキスト ボックス 1"/>
          <p:cNvSpPr txBox="1">
            <a:spLocks noChangeArrowheads="1"/>
          </p:cNvSpPr>
          <p:nvPr/>
        </p:nvSpPr>
        <p:spPr bwMode="auto">
          <a:xfrm>
            <a:off x="257175" y="85725"/>
            <a:ext cx="1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資料２－１</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表 3">
            <a:extLst>
              <a:ext uri="{FF2B5EF4-FFF2-40B4-BE49-F238E27FC236}">
                <a16:creationId xmlns:a16="http://schemas.microsoft.com/office/drawing/2014/main" id="{5E3BD2D8-C319-4759-8C67-400F4287ECE7}"/>
              </a:ext>
            </a:extLst>
          </p:cNvPr>
          <p:cNvGraphicFramePr>
            <a:graphicFrameLocks noGrp="1"/>
          </p:cNvGraphicFramePr>
          <p:nvPr>
            <p:extLst>
              <p:ext uri="{D42A27DB-BD31-4B8C-83A1-F6EECF244321}">
                <p14:modId xmlns:p14="http://schemas.microsoft.com/office/powerpoint/2010/main" val="2058832648"/>
              </p:ext>
            </p:extLst>
          </p:nvPr>
        </p:nvGraphicFramePr>
        <p:xfrm>
          <a:off x="126299" y="1120090"/>
          <a:ext cx="8974158" cy="5707429"/>
        </p:xfrm>
        <a:graphic>
          <a:graphicData uri="http://schemas.openxmlformats.org/drawingml/2006/table">
            <a:tbl>
              <a:tblPr firstRow="1" bandRow="1">
                <a:tableStyleId>{5C22544A-7EE6-4342-B048-85BDC9FD1C3A}</a:tableStyleId>
              </a:tblPr>
              <a:tblGrid>
                <a:gridCol w="2050231">
                  <a:extLst>
                    <a:ext uri="{9D8B030D-6E8A-4147-A177-3AD203B41FA5}">
                      <a16:colId xmlns:a16="http://schemas.microsoft.com/office/drawing/2014/main" val="20000"/>
                    </a:ext>
                  </a:extLst>
                </a:gridCol>
                <a:gridCol w="2351927">
                  <a:extLst>
                    <a:ext uri="{9D8B030D-6E8A-4147-A177-3AD203B41FA5}">
                      <a16:colId xmlns:a16="http://schemas.microsoft.com/office/drawing/2014/main" val="19938325"/>
                    </a:ext>
                  </a:extLst>
                </a:gridCol>
                <a:gridCol w="2706532">
                  <a:extLst>
                    <a:ext uri="{9D8B030D-6E8A-4147-A177-3AD203B41FA5}">
                      <a16:colId xmlns:a16="http://schemas.microsoft.com/office/drawing/2014/main" val="1476982448"/>
                    </a:ext>
                  </a:extLst>
                </a:gridCol>
                <a:gridCol w="1865468">
                  <a:extLst>
                    <a:ext uri="{9D8B030D-6E8A-4147-A177-3AD203B41FA5}">
                      <a16:colId xmlns:a16="http://schemas.microsoft.com/office/drawing/2014/main" val="2934135022"/>
                    </a:ext>
                  </a:extLst>
                </a:gridCol>
              </a:tblGrid>
              <a:tr h="390279">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時系列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一送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発電契約者さま</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各発電者さま</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84602968"/>
                  </a:ext>
                </a:extLst>
              </a:tr>
              <a:tr h="5317150">
                <a:tc>
                  <a:txBody>
                    <a:bodyPr/>
                    <a:lstStyle/>
                    <a:p>
                      <a:pPr marL="0" algn="l" defTabSz="914400" rtl="0" eaLnBrk="1" latinLnBrk="0" hangingPunct="1"/>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804652"/>
                  </a:ext>
                </a:extLst>
              </a:tr>
            </a:tbl>
          </a:graphicData>
        </a:graphic>
      </p:graphicFrame>
      <p:sp>
        <p:nvSpPr>
          <p:cNvPr id="6" name="Rectangle 40"/>
          <p:cNvSpPr>
            <a:spLocks noChangeArrowheads="1"/>
          </p:cNvSpPr>
          <p:nvPr/>
        </p:nvSpPr>
        <p:spPr bwMode="auto">
          <a:xfrm>
            <a:off x="0" y="40481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Text Box 41"/>
          <p:cNvSpPr txBox="1">
            <a:spLocks noChangeArrowheads="1"/>
          </p:cNvSpPr>
          <p:nvPr/>
        </p:nvSpPr>
        <p:spPr bwMode="auto">
          <a:xfrm>
            <a:off x="0" y="12879"/>
            <a:ext cx="9144000" cy="400110"/>
          </a:xfrm>
          <a:prstGeom prst="rect">
            <a:avLst/>
          </a:prstGeom>
          <a:noFill/>
          <a:ln>
            <a:noFill/>
          </a:ln>
          <a:effec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計算結果データの授受・支払いフロー</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個別に請求する場合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D38C54E-FB2F-40CE-9E4F-7C33132060C8}" type="slidenum">
              <a:rPr lang="ja-JP" altLang="en-US" smtClean="0"/>
              <a:pPr/>
              <a:t>9</a:t>
            </a:fld>
            <a:endParaRPr lang="ja-JP" altLang="en-US"/>
          </a:p>
        </p:txBody>
      </p:sp>
      <p:sp>
        <p:nvSpPr>
          <p:cNvPr id="69" name="テキスト ボックス 68">
            <a:extLst>
              <a:ext uri="{FF2B5EF4-FFF2-40B4-BE49-F238E27FC236}">
                <a16:creationId xmlns:a16="http://schemas.microsoft.com/office/drawing/2014/main" id="{1D8A09FE-A8FC-4E99-9D45-95FCE6A19554}"/>
              </a:ext>
            </a:extLst>
          </p:cNvPr>
          <p:cNvSpPr txBox="1"/>
          <p:nvPr/>
        </p:nvSpPr>
        <p:spPr>
          <a:xfrm>
            <a:off x="2221339" y="1593210"/>
            <a:ext cx="1689542" cy="305487"/>
          </a:xfrm>
          <a:prstGeom prst="rect">
            <a:avLst/>
          </a:prstGeom>
          <a:noFill/>
          <a:ln>
            <a:solidFill>
              <a:schemeClr val="tx1">
                <a:lumMod val="65000"/>
                <a:lumOff val="35000"/>
              </a:schemeClr>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計算結果データ</a:t>
            </a:r>
            <a:r>
              <a:rPr kumimoji="1" lang="ja-JP" altLang="en-US" sz="1400" dirty="0">
                <a:latin typeface="Meiryo UI" panose="020B0604030504040204" pitchFamily="50" charset="-128"/>
                <a:ea typeface="Meiryo UI" panose="020B0604030504040204" pitchFamily="50" charset="-128"/>
              </a:rPr>
              <a:t>公開</a:t>
            </a:r>
          </a:p>
        </p:txBody>
      </p:sp>
      <p:sp>
        <p:nvSpPr>
          <p:cNvPr id="72" name="テキスト ボックス 71">
            <a:extLst>
              <a:ext uri="{FF2B5EF4-FFF2-40B4-BE49-F238E27FC236}">
                <a16:creationId xmlns:a16="http://schemas.microsoft.com/office/drawing/2014/main" id="{7FD368E4-C4D7-4D46-A73A-08B4A8CAF00C}"/>
              </a:ext>
            </a:extLst>
          </p:cNvPr>
          <p:cNvSpPr txBox="1"/>
          <p:nvPr/>
        </p:nvSpPr>
        <p:spPr>
          <a:xfrm>
            <a:off x="5144073" y="1593079"/>
            <a:ext cx="1836000" cy="288000"/>
          </a:xfrm>
          <a:prstGeom prst="rect">
            <a:avLst/>
          </a:prstGeom>
          <a:noFill/>
          <a:ln>
            <a:solidFill>
              <a:schemeClr val="tx1">
                <a:lumMod val="65000"/>
                <a:lumOff val="35000"/>
              </a:schemeClr>
            </a:solidFill>
          </a:ln>
        </p:spPr>
        <p:txBody>
          <a:bodyPr wrap="none" rtlCol="0" anchor="ctr">
            <a:noAutofit/>
          </a:bodyPr>
          <a:lstStyle/>
          <a:p>
            <a:pPr algn="ctr"/>
            <a:r>
              <a:rPr kumimoji="1" lang="ja-JP" altLang="en-US" sz="1400" dirty="0">
                <a:latin typeface="Meiryo UI" panose="020B0604030504040204" pitchFamily="50" charset="-128"/>
                <a:ea typeface="Meiryo UI" panose="020B0604030504040204" pitchFamily="50" charset="-128"/>
              </a:rPr>
              <a:t>計算結果データ</a:t>
            </a:r>
            <a:r>
              <a:rPr lang="ja-JP" altLang="en-US" sz="1400" dirty="0">
                <a:latin typeface="Meiryo UI" panose="020B0604030504040204" pitchFamily="50" charset="-128"/>
                <a:ea typeface="Meiryo UI" panose="020B0604030504040204" pitchFamily="50" charset="-128"/>
              </a:rPr>
              <a:t>取得</a:t>
            </a:r>
            <a:endParaRPr kumimoji="1" lang="ja-JP" altLang="en-US" sz="1400" dirty="0">
              <a:latin typeface="Meiryo UI" panose="020B0604030504040204" pitchFamily="50" charset="-128"/>
              <a:ea typeface="Meiryo UI" panose="020B0604030504040204" pitchFamily="50" charset="-128"/>
            </a:endParaRPr>
          </a:p>
        </p:txBody>
      </p:sp>
      <p:cxnSp>
        <p:nvCxnSpPr>
          <p:cNvPr id="73" name="コネクタ: カギ線 7">
            <a:extLst>
              <a:ext uri="{FF2B5EF4-FFF2-40B4-BE49-F238E27FC236}">
                <a16:creationId xmlns:a16="http://schemas.microsoft.com/office/drawing/2014/main" id="{FD2D9DE3-8E6D-470D-ADB3-809160CBF53A}"/>
              </a:ext>
            </a:extLst>
          </p:cNvPr>
          <p:cNvCxnSpPr>
            <a:cxnSpLocks/>
            <a:stCxn id="69" idx="3"/>
            <a:endCxn id="72" idx="1"/>
          </p:cNvCxnSpPr>
          <p:nvPr/>
        </p:nvCxnSpPr>
        <p:spPr>
          <a:xfrm flipV="1">
            <a:off x="3910881" y="1737079"/>
            <a:ext cx="1233192" cy="8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7D56EB75-BB8F-485C-BACF-2E3D95A54AF4}"/>
              </a:ext>
            </a:extLst>
          </p:cNvPr>
          <p:cNvSpPr txBox="1"/>
          <p:nvPr/>
        </p:nvSpPr>
        <p:spPr>
          <a:xfrm>
            <a:off x="2221339" y="6013352"/>
            <a:ext cx="1620000" cy="288000"/>
          </a:xfrm>
          <a:prstGeom prst="rect">
            <a:avLst/>
          </a:prstGeom>
          <a:noFill/>
          <a:ln>
            <a:solidFill>
              <a:schemeClr val="tx1">
                <a:lumMod val="65000"/>
                <a:lumOff val="35000"/>
              </a:schemeClr>
            </a:solidFill>
          </a:ln>
        </p:spPr>
        <p:txBody>
          <a:bodyPr wrap="square" rtlCol="0" anchor="ctr">
            <a:noAutofit/>
          </a:bodyPr>
          <a:lstStyle/>
          <a:p>
            <a:pPr algn="ctr"/>
            <a:r>
              <a:rPr kumimoji="1" lang="ja-JP" altLang="en-US" sz="1400" dirty="0">
                <a:latin typeface="Meiryo UI" panose="020B0604030504040204" pitchFamily="50" charset="-128"/>
                <a:ea typeface="Meiryo UI" panose="020B0604030504040204" pitchFamily="50" charset="-128"/>
              </a:rPr>
              <a:t>再請求</a:t>
            </a:r>
          </a:p>
        </p:txBody>
      </p:sp>
      <p:sp>
        <p:nvSpPr>
          <p:cNvPr id="77" name="テキスト ボックス 76">
            <a:extLst>
              <a:ext uri="{FF2B5EF4-FFF2-40B4-BE49-F238E27FC236}">
                <a16:creationId xmlns:a16="http://schemas.microsoft.com/office/drawing/2014/main" id="{BE67F036-757E-4A99-82A9-E37854E4F557}"/>
              </a:ext>
            </a:extLst>
          </p:cNvPr>
          <p:cNvSpPr txBox="1"/>
          <p:nvPr/>
        </p:nvSpPr>
        <p:spPr>
          <a:xfrm>
            <a:off x="7470795" y="5969808"/>
            <a:ext cx="1476000" cy="432000"/>
          </a:xfrm>
          <a:prstGeom prst="rect">
            <a:avLst/>
          </a:prstGeom>
          <a:noFill/>
          <a:ln>
            <a:solidFill>
              <a:schemeClr val="tx1">
                <a:lumMod val="65000"/>
                <a:lumOff val="35000"/>
              </a:schemeClr>
            </a:solidFill>
          </a:ln>
        </p:spPr>
        <p:txBody>
          <a:bodyPr wrap="square" rtlCol="0" anchor="ctr">
            <a:noAutofit/>
          </a:bodyPr>
          <a:lstStyle/>
          <a:p>
            <a:pPr algn="ctr"/>
            <a:r>
              <a:rPr kumimoji="1" lang="ja-JP" altLang="en-US" sz="1400" dirty="0">
                <a:latin typeface="Meiryo UI" panose="020B0604030504040204" pitchFamily="50" charset="-128"/>
                <a:ea typeface="Meiryo UI" panose="020B0604030504040204" pitchFamily="50" charset="-128"/>
              </a:rPr>
              <a:t>再請求受領</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／支払い</a:t>
            </a:r>
          </a:p>
        </p:txBody>
      </p:sp>
      <p:cxnSp>
        <p:nvCxnSpPr>
          <p:cNvPr id="81" name="コネクタ: カギ線 82">
            <a:extLst>
              <a:ext uri="{FF2B5EF4-FFF2-40B4-BE49-F238E27FC236}">
                <a16:creationId xmlns:a16="http://schemas.microsoft.com/office/drawing/2014/main" id="{78F142B2-27FD-4088-BC6F-53A65CF60E3D}"/>
              </a:ext>
            </a:extLst>
          </p:cNvPr>
          <p:cNvCxnSpPr>
            <a:cxnSpLocks/>
            <a:stCxn id="131" idx="1"/>
          </p:cNvCxnSpPr>
          <p:nvPr/>
        </p:nvCxnSpPr>
        <p:spPr>
          <a:xfrm rot="10800000" flipH="1" flipV="1">
            <a:off x="2309899" y="5161602"/>
            <a:ext cx="466936" cy="859006"/>
          </a:xfrm>
          <a:prstGeom prst="bentConnector4">
            <a:avLst>
              <a:gd name="adj1" fmla="val -5439"/>
              <a:gd name="adj2" fmla="val 6300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C57DF549-610D-4149-84AA-29B8260F200C}"/>
              </a:ext>
            </a:extLst>
          </p:cNvPr>
          <p:cNvSpPr txBox="1"/>
          <p:nvPr/>
        </p:nvSpPr>
        <p:spPr>
          <a:xfrm>
            <a:off x="5144073" y="2805903"/>
            <a:ext cx="1836000" cy="288000"/>
          </a:xfrm>
          <a:prstGeom prst="rect">
            <a:avLst/>
          </a:prstGeom>
          <a:noFill/>
          <a:ln>
            <a:solidFill>
              <a:schemeClr val="tx1">
                <a:lumMod val="65000"/>
                <a:lumOff val="35000"/>
              </a:schemeClr>
            </a:solidFill>
          </a:ln>
        </p:spPr>
        <p:txBody>
          <a:bodyPr wrap="none" rtlCol="0" anchor="ctr">
            <a:noAutofit/>
          </a:bodyPr>
          <a:lstStyle/>
          <a:p>
            <a:pPr algn="ctr"/>
            <a:r>
              <a:rPr kumimoji="1" lang="ja-JP" altLang="en-US" sz="1400" dirty="0">
                <a:latin typeface="Meiryo UI" panose="020B0604030504040204" pitchFamily="50" charset="-128"/>
                <a:ea typeface="Meiryo UI" panose="020B0604030504040204" pitchFamily="50" charset="-128"/>
              </a:rPr>
              <a:t>個別請求意思の連絡</a:t>
            </a:r>
          </a:p>
        </p:txBody>
      </p:sp>
      <p:sp>
        <p:nvSpPr>
          <p:cNvPr id="85" name="テキスト ボックス 84">
            <a:extLst>
              <a:ext uri="{FF2B5EF4-FFF2-40B4-BE49-F238E27FC236}">
                <a16:creationId xmlns:a16="http://schemas.microsoft.com/office/drawing/2014/main" id="{3C8D8E80-5A46-4269-8683-4DCF61FE5259}"/>
              </a:ext>
            </a:extLst>
          </p:cNvPr>
          <p:cNvSpPr txBox="1"/>
          <p:nvPr/>
        </p:nvSpPr>
        <p:spPr>
          <a:xfrm>
            <a:off x="2221339" y="4300743"/>
            <a:ext cx="1620000" cy="288000"/>
          </a:xfrm>
          <a:prstGeom prst="rect">
            <a:avLst/>
          </a:prstGeom>
          <a:noFill/>
          <a:ln>
            <a:solidFill>
              <a:schemeClr val="tx1">
                <a:lumMod val="65000"/>
                <a:lumOff val="35000"/>
              </a:schemeClr>
            </a:solidFill>
          </a:ln>
        </p:spPr>
        <p:txBody>
          <a:bodyPr wrap="square" rtlCol="0" anchor="ctr">
            <a:noAutofit/>
          </a:bodyPr>
          <a:lstStyle/>
          <a:p>
            <a:pPr algn="ctr"/>
            <a:r>
              <a:rPr kumimoji="1" lang="ja-JP" altLang="en-US" sz="1400" dirty="0">
                <a:latin typeface="Meiryo UI" panose="020B0604030504040204" pitchFamily="50" charset="-128"/>
                <a:ea typeface="Meiryo UI" panose="020B0604030504040204" pitchFamily="50" charset="-128"/>
              </a:rPr>
              <a:t>通知受領</a:t>
            </a:r>
          </a:p>
        </p:txBody>
      </p:sp>
      <p:sp>
        <p:nvSpPr>
          <p:cNvPr id="96" name="テキスト ボックス 95">
            <a:extLst>
              <a:ext uri="{FF2B5EF4-FFF2-40B4-BE49-F238E27FC236}">
                <a16:creationId xmlns:a16="http://schemas.microsoft.com/office/drawing/2014/main" id="{AE6AA494-3ADF-49F2-B50E-E07015C0DC0A}"/>
              </a:ext>
            </a:extLst>
          </p:cNvPr>
          <p:cNvSpPr txBox="1"/>
          <p:nvPr/>
        </p:nvSpPr>
        <p:spPr>
          <a:xfrm>
            <a:off x="2221339" y="6426532"/>
            <a:ext cx="1620000" cy="288000"/>
          </a:xfrm>
          <a:prstGeom prst="rect">
            <a:avLst/>
          </a:prstGeom>
          <a:noFill/>
          <a:ln>
            <a:solidFill>
              <a:schemeClr val="tx1"/>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入金結果確認</a:t>
            </a:r>
            <a:endParaRPr kumimoji="1" lang="ja-JP" altLang="en-US" sz="1400" dirty="0">
              <a:latin typeface="Meiryo UI" panose="020B0604030504040204" pitchFamily="50" charset="-128"/>
              <a:ea typeface="Meiryo UI" panose="020B0604030504040204" pitchFamily="50" charset="-128"/>
            </a:endParaRPr>
          </a:p>
        </p:txBody>
      </p:sp>
      <p:cxnSp>
        <p:nvCxnSpPr>
          <p:cNvPr id="97" name="コネクタ: カギ線 82">
            <a:extLst>
              <a:ext uri="{FF2B5EF4-FFF2-40B4-BE49-F238E27FC236}">
                <a16:creationId xmlns:a16="http://schemas.microsoft.com/office/drawing/2014/main" id="{149017AD-CFD5-477C-BA2C-C3EFCD1E1A63}"/>
              </a:ext>
            </a:extLst>
          </p:cNvPr>
          <p:cNvCxnSpPr>
            <a:cxnSpLocks/>
            <a:stCxn id="77" idx="2"/>
            <a:endCxn id="96" idx="3"/>
          </p:cNvCxnSpPr>
          <p:nvPr/>
        </p:nvCxnSpPr>
        <p:spPr>
          <a:xfrm rot="5400000">
            <a:off x="5940705" y="4302442"/>
            <a:ext cx="168724" cy="436745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7FD368E4-C4D7-4D46-A73A-08B4A8CAF00C}"/>
              </a:ext>
            </a:extLst>
          </p:cNvPr>
          <p:cNvSpPr txBox="1"/>
          <p:nvPr/>
        </p:nvSpPr>
        <p:spPr>
          <a:xfrm>
            <a:off x="2221339" y="2806401"/>
            <a:ext cx="1620000" cy="288000"/>
          </a:xfrm>
          <a:prstGeom prst="rect">
            <a:avLst/>
          </a:prstGeom>
          <a:solidFill>
            <a:schemeClr val="bg1"/>
          </a:solidFill>
          <a:ln>
            <a:solidFill>
              <a:schemeClr val="tx1">
                <a:lumMod val="65000"/>
                <a:lumOff val="35000"/>
              </a:schemeClr>
            </a:solidFill>
          </a:ln>
        </p:spPr>
        <p:txBody>
          <a:bodyPr wrap="none" rtlCol="0" anchor="ctr">
            <a:noAutofit/>
          </a:bodyPr>
          <a:lstStyle/>
          <a:p>
            <a:pPr algn="ctr"/>
            <a:r>
              <a:rPr lang="ja-JP" altLang="en-US" sz="1400" dirty="0">
                <a:latin typeface="Meiryo UI" panose="020B0604030504040204" pitchFamily="50" charset="-128"/>
                <a:ea typeface="Meiryo UI" panose="020B0604030504040204" pitchFamily="50" charset="-128"/>
              </a:rPr>
              <a:t>個別請求意思確認</a:t>
            </a:r>
            <a:endParaRPr kumimoji="1" lang="ja-JP" altLang="en-US" sz="1400" dirty="0">
              <a:latin typeface="Meiryo UI" panose="020B0604030504040204" pitchFamily="50" charset="-128"/>
              <a:ea typeface="Meiryo UI" panose="020B0604030504040204" pitchFamily="50" charset="-128"/>
            </a:endParaRPr>
          </a:p>
        </p:txBody>
      </p:sp>
      <p:cxnSp>
        <p:nvCxnSpPr>
          <p:cNvPr id="100" name="コネクタ: カギ線 7">
            <a:extLst>
              <a:ext uri="{FF2B5EF4-FFF2-40B4-BE49-F238E27FC236}">
                <a16:creationId xmlns:a16="http://schemas.microsoft.com/office/drawing/2014/main" id="{FD2D9DE3-8E6D-470D-ADB3-809160CBF53A}"/>
              </a:ext>
            </a:extLst>
          </p:cNvPr>
          <p:cNvCxnSpPr>
            <a:cxnSpLocks/>
            <a:stCxn id="83" idx="1"/>
            <a:endCxn id="99" idx="3"/>
          </p:cNvCxnSpPr>
          <p:nvPr/>
        </p:nvCxnSpPr>
        <p:spPr>
          <a:xfrm flipH="1">
            <a:off x="3841339" y="2949903"/>
            <a:ext cx="1302734" cy="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フローチャート: 複数書類 100">
            <a:extLst>
              <a:ext uri="{FF2B5EF4-FFF2-40B4-BE49-F238E27FC236}">
                <a16:creationId xmlns:a16="http://schemas.microsoft.com/office/drawing/2014/main" id="{73F594AD-A1CD-45BB-B3A9-C69491F7495F}"/>
              </a:ext>
            </a:extLst>
          </p:cNvPr>
          <p:cNvSpPr/>
          <p:nvPr/>
        </p:nvSpPr>
        <p:spPr>
          <a:xfrm>
            <a:off x="3921041" y="1814404"/>
            <a:ext cx="1110209" cy="576000"/>
          </a:xfrm>
          <a:prstGeom prst="flowChartMulti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計算結果</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データ</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cxnSp>
        <p:nvCxnSpPr>
          <p:cNvPr id="108" name="直線コネクタ 107"/>
          <p:cNvCxnSpPr/>
          <p:nvPr/>
        </p:nvCxnSpPr>
        <p:spPr>
          <a:xfrm flipV="1">
            <a:off x="116139" y="2590034"/>
            <a:ext cx="8984318" cy="273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flipV="1">
            <a:off x="169137" y="3288926"/>
            <a:ext cx="8974863" cy="142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円/楕円 109"/>
          <p:cNvSpPr/>
          <p:nvPr/>
        </p:nvSpPr>
        <p:spPr>
          <a:xfrm>
            <a:off x="6805278" y="1460487"/>
            <a:ext cx="361268" cy="36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Meiryo UI" panose="020B0604030504040204" pitchFamily="50" charset="-128"/>
                <a:ea typeface="Meiryo UI" panose="020B0604030504040204" pitchFamily="50" charset="-128"/>
              </a:rPr>
              <a:t>a</a:t>
            </a:r>
            <a:endParaRPr kumimoji="1" lang="ja-JP" altLang="en-US" sz="1600" dirty="0">
              <a:latin typeface="Meiryo UI" panose="020B0604030504040204" pitchFamily="50" charset="-128"/>
              <a:ea typeface="Meiryo UI" panose="020B0604030504040204" pitchFamily="50" charset="-128"/>
            </a:endParaRPr>
          </a:p>
        </p:txBody>
      </p:sp>
      <p:sp>
        <p:nvSpPr>
          <p:cNvPr id="111" name="円/楕円 110"/>
          <p:cNvSpPr/>
          <p:nvPr/>
        </p:nvSpPr>
        <p:spPr>
          <a:xfrm>
            <a:off x="6805278" y="2567566"/>
            <a:ext cx="361268" cy="36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Meiryo UI" panose="020B0604030504040204" pitchFamily="50" charset="-128"/>
                <a:ea typeface="Meiryo UI" panose="020B0604030504040204" pitchFamily="50" charset="-128"/>
              </a:rPr>
              <a:t>b</a:t>
            </a:r>
            <a:endParaRPr kumimoji="1" lang="ja-JP" altLang="en-US" sz="1600" dirty="0">
              <a:latin typeface="Meiryo UI" panose="020B0604030504040204" pitchFamily="50" charset="-128"/>
              <a:ea typeface="Meiryo UI" panose="020B0604030504040204" pitchFamily="50" charset="-128"/>
            </a:endParaRPr>
          </a:p>
        </p:txBody>
      </p:sp>
      <p:sp>
        <p:nvSpPr>
          <p:cNvPr id="113" name="テキスト ボックス 112"/>
          <p:cNvSpPr txBox="1"/>
          <p:nvPr/>
        </p:nvSpPr>
        <p:spPr>
          <a:xfrm>
            <a:off x="139906" y="467601"/>
            <a:ext cx="8836025" cy="614390"/>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発電契約者さまにて、発電側課金額と買取料金の相殺をせず</a:t>
            </a:r>
            <a:r>
              <a:rPr lang="ja-JP" altLang="en-US" sz="1600" dirty="0">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発電者さまへ個別に請求する場合のフローは以下のとおりです。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テキスト ボックス 113">
            <a:extLst>
              <a:ext uri="{FF2B5EF4-FFF2-40B4-BE49-F238E27FC236}">
                <a16:creationId xmlns:a16="http://schemas.microsoft.com/office/drawing/2014/main" id="{1EC7C87E-53FE-4155-8CEA-799A95FCC0AC}"/>
              </a:ext>
            </a:extLst>
          </p:cNvPr>
          <p:cNvSpPr txBox="1"/>
          <p:nvPr/>
        </p:nvSpPr>
        <p:spPr>
          <a:xfrm>
            <a:off x="7255343" y="3818134"/>
            <a:ext cx="1836000" cy="288000"/>
          </a:xfrm>
          <a:prstGeom prst="rect">
            <a:avLst/>
          </a:prstGeom>
          <a:noFill/>
          <a:ln>
            <a:solidFill>
              <a:schemeClr val="tx1">
                <a:lumMod val="65000"/>
                <a:lumOff val="35000"/>
              </a:schemeClr>
            </a:solidFill>
          </a:ln>
        </p:spPr>
        <p:txBody>
          <a:bodyPr wrap="square" rtlCol="0" anchor="ctr">
            <a:noAutofit/>
          </a:bodyPr>
          <a:lstStyle/>
          <a:p>
            <a:pPr algn="ctr"/>
            <a:r>
              <a:rPr kumimoji="1" lang="ja-JP" altLang="en-US" sz="1400" dirty="0">
                <a:latin typeface="Meiryo UI" panose="020B0604030504040204" pitchFamily="50" charset="-128"/>
                <a:ea typeface="Meiryo UI" panose="020B0604030504040204" pitchFamily="50" charset="-128"/>
              </a:rPr>
              <a:t>請求書受領／支払い</a:t>
            </a:r>
          </a:p>
        </p:txBody>
      </p:sp>
      <p:cxnSp>
        <p:nvCxnSpPr>
          <p:cNvPr id="115" name="直線矢印コネクタ 114">
            <a:extLst>
              <a:ext uri="{FF2B5EF4-FFF2-40B4-BE49-F238E27FC236}">
                <a16:creationId xmlns:a16="http://schemas.microsoft.com/office/drawing/2014/main" id="{AB6B1522-B213-45CC-BB81-CB0B419CE430}"/>
              </a:ext>
            </a:extLst>
          </p:cNvPr>
          <p:cNvCxnSpPr>
            <a:cxnSpLocks/>
            <a:stCxn id="72" idx="2"/>
            <a:endCxn id="83" idx="0"/>
          </p:cNvCxnSpPr>
          <p:nvPr/>
        </p:nvCxnSpPr>
        <p:spPr>
          <a:xfrm>
            <a:off x="6062073" y="1881079"/>
            <a:ext cx="0" cy="924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コネクタ: カギ線 46">
            <a:extLst>
              <a:ext uri="{FF2B5EF4-FFF2-40B4-BE49-F238E27FC236}">
                <a16:creationId xmlns:a16="http://schemas.microsoft.com/office/drawing/2014/main" id="{DFDF8D30-C360-44D5-A761-246E776D1B80}"/>
              </a:ext>
            </a:extLst>
          </p:cNvPr>
          <p:cNvCxnSpPr>
            <a:cxnSpLocks/>
            <a:stCxn id="118" idx="3"/>
            <a:endCxn id="114" idx="0"/>
          </p:cNvCxnSpPr>
          <p:nvPr/>
        </p:nvCxnSpPr>
        <p:spPr>
          <a:xfrm>
            <a:off x="6980073" y="3545355"/>
            <a:ext cx="1193270" cy="27277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フローチャート: 書類 116">
            <a:extLst>
              <a:ext uri="{FF2B5EF4-FFF2-40B4-BE49-F238E27FC236}">
                <a16:creationId xmlns:a16="http://schemas.microsoft.com/office/drawing/2014/main" id="{402B4160-413A-4765-8666-55B9DA5B6B59}"/>
              </a:ext>
            </a:extLst>
          </p:cNvPr>
          <p:cNvSpPr/>
          <p:nvPr/>
        </p:nvSpPr>
        <p:spPr>
          <a:xfrm>
            <a:off x="7467221" y="3313464"/>
            <a:ext cx="1001530" cy="404931"/>
          </a:xfrm>
          <a:prstGeom prst="flowChartDocumen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請求書</a:t>
            </a:r>
          </a:p>
        </p:txBody>
      </p:sp>
      <p:sp>
        <p:nvSpPr>
          <p:cNvPr id="118" name="テキスト ボックス 117">
            <a:extLst>
              <a:ext uri="{FF2B5EF4-FFF2-40B4-BE49-F238E27FC236}">
                <a16:creationId xmlns:a16="http://schemas.microsoft.com/office/drawing/2014/main" id="{C57DF549-610D-4149-84AA-29B8260F200C}"/>
              </a:ext>
            </a:extLst>
          </p:cNvPr>
          <p:cNvSpPr txBox="1"/>
          <p:nvPr/>
        </p:nvSpPr>
        <p:spPr>
          <a:xfrm>
            <a:off x="5144073" y="3401355"/>
            <a:ext cx="1836000" cy="288000"/>
          </a:xfrm>
          <a:prstGeom prst="rect">
            <a:avLst/>
          </a:prstGeom>
          <a:noFill/>
          <a:ln>
            <a:solidFill>
              <a:schemeClr val="tx1">
                <a:lumMod val="65000"/>
                <a:lumOff val="35000"/>
              </a:schemeClr>
            </a:solidFill>
          </a:ln>
        </p:spPr>
        <p:txBody>
          <a:bodyPr wrap="none" rtlCol="0" anchor="ctr">
            <a:noAutofit/>
          </a:bodyPr>
          <a:lstStyle/>
          <a:p>
            <a:pPr algn="ctr"/>
            <a:r>
              <a:rPr kumimoji="1" lang="ja-JP" altLang="en-US" sz="1400" dirty="0">
                <a:latin typeface="Meiryo UI" panose="020B0604030504040204" pitchFamily="50" charset="-128"/>
                <a:ea typeface="Meiryo UI" panose="020B0604030504040204" pitchFamily="50" charset="-128"/>
              </a:rPr>
              <a:t>請求書作成／発行</a:t>
            </a:r>
          </a:p>
        </p:txBody>
      </p:sp>
      <p:cxnSp>
        <p:nvCxnSpPr>
          <p:cNvPr id="121" name="コネクタ: カギ線 46">
            <a:extLst>
              <a:ext uri="{FF2B5EF4-FFF2-40B4-BE49-F238E27FC236}">
                <a16:creationId xmlns:a16="http://schemas.microsoft.com/office/drawing/2014/main" id="{4A12D534-CB88-4671-9EB1-EFA9D58FAC78}"/>
              </a:ext>
            </a:extLst>
          </p:cNvPr>
          <p:cNvCxnSpPr>
            <a:cxnSpLocks/>
            <a:stCxn id="114" idx="1"/>
            <a:endCxn id="106" idx="3"/>
          </p:cNvCxnSpPr>
          <p:nvPr/>
        </p:nvCxnSpPr>
        <p:spPr>
          <a:xfrm flipH="1">
            <a:off x="6980073" y="3962134"/>
            <a:ext cx="275270" cy="2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矢印コネクタ 122">
            <a:extLst>
              <a:ext uri="{FF2B5EF4-FFF2-40B4-BE49-F238E27FC236}">
                <a16:creationId xmlns:a16="http://schemas.microsoft.com/office/drawing/2014/main" id="{6BFF9DD2-AB7E-4F63-8B1A-7BD4C28D2E5B}"/>
              </a:ext>
            </a:extLst>
          </p:cNvPr>
          <p:cNvCxnSpPr>
            <a:cxnSpLocks/>
            <a:stCxn id="83" idx="2"/>
            <a:endCxn id="118" idx="0"/>
          </p:cNvCxnSpPr>
          <p:nvPr/>
        </p:nvCxnSpPr>
        <p:spPr>
          <a:xfrm>
            <a:off x="6062073" y="3093903"/>
            <a:ext cx="0" cy="3074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F790B3DB-D128-4DF3-8A61-71C617EC639A}"/>
              </a:ext>
            </a:extLst>
          </p:cNvPr>
          <p:cNvSpPr txBox="1"/>
          <p:nvPr/>
        </p:nvSpPr>
        <p:spPr>
          <a:xfrm>
            <a:off x="5144073" y="4302840"/>
            <a:ext cx="1836000" cy="288000"/>
          </a:xfrm>
          <a:prstGeom prst="rect">
            <a:avLst/>
          </a:prstGeom>
          <a:noFill/>
          <a:ln>
            <a:solidFill>
              <a:schemeClr val="tx1">
                <a:lumMod val="65000"/>
                <a:lumOff val="35000"/>
              </a:schemeClr>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入金結果通知</a:t>
            </a:r>
            <a:endParaRPr kumimoji="1" lang="en-US" altLang="ja-JP" sz="1400" dirty="0">
              <a:latin typeface="Meiryo UI" panose="020B0604030504040204" pitchFamily="50" charset="-128"/>
              <a:ea typeface="Meiryo UI" panose="020B0604030504040204" pitchFamily="50" charset="-128"/>
            </a:endParaRPr>
          </a:p>
        </p:txBody>
      </p:sp>
      <p:cxnSp>
        <p:nvCxnSpPr>
          <p:cNvPr id="129" name="コネクタ: カギ線 7">
            <a:extLst>
              <a:ext uri="{FF2B5EF4-FFF2-40B4-BE49-F238E27FC236}">
                <a16:creationId xmlns:a16="http://schemas.microsoft.com/office/drawing/2014/main" id="{FD2D9DE3-8E6D-470D-ADB3-809160CBF53A}"/>
              </a:ext>
            </a:extLst>
          </p:cNvPr>
          <p:cNvCxnSpPr>
            <a:cxnSpLocks/>
            <a:stCxn id="127" idx="1"/>
            <a:endCxn id="85" idx="3"/>
          </p:cNvCxnSpPr>
          <p:nvPr/>
        </p:nvCxnSpPr>
        <p:spPr>
          <a:xfrm flipH="1" flipV="1">
            <a:off x="3841339" y="4444743"/>
            <a:ext cx="1302734" cy="20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フローチャート: 書類 127">
            <a:extLst>
              <a:ext uri="{FF2B5EF4-FFF2-40B4-BE49-F238E27FC236}">
                <a16:creationId xmlns:a16="http://schemas.microsoft.com/office/drawing/2014/main" id="{402B4160-413A-4765-8666-55B9DA5B6B59}"/>
              </a:ext>
            </a:extLst>
          </p:cNvPr>
          <p:cNvSpPr/>
          <p:nvPr/>
        </p:nvSpPr>
        <p:spPr>
          <a:xfrm>
            <a:off x="4063688" y="4251633"/>
            <a:ext cx="972000" cy="661248"/>
          </a:xfrm>
          <a:prstGeom prst="flowChart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r>
              <a:rPr lang="zh-TW" altLang="en-US" sz="1200" dirty="0">
                <a:solidFill>
                  <a:schemeClr val="tx1"/>
                </a:solidFill>
                <a:latin typeface="Meiryo UI" panose="020B0604030504040204" pitchFamily="50" charset="-128"/>
                <a:ea typeface="Meiryo UI" panose="020B0604030504040204" pitchFamily="50" charset="-128"/>
              </a:rPr>
              <a:t>代理回収</a:t>
            </a:r>
            <a:endParaRPr lang="en-US" altLang="zh-TW" sz="1200" dirty="0">
              <a:solidFill>
                <a:schemeClr val="tx1"/>
              </a:solidFill>
              <a:latin typeface="Meiryo UI" panose="020B0604030504040204" pitchFamily="50" charset="-128"/>
              <a:ea typeface="Meiryo UI" panose="020B0604030504040204" pitchFamily="50" charset="-128"/>
            </a:endParaRPr>
          </a:p>
          <a:p>
            <a:pPr algn="ctr"/>
            <a:r>
              <a:rPr lang="zh-TW" altLang="en-US" sz="1200" dirty="0">
                <a:solidFill>
                  <a:schemeClr val="tx1"/>
                </a:solidFill>
                <a:latin typeface="Meiryo UI" panose="020B0604030504040204" pitchFamily="50" charset="-128"/>
                <a:ea typeface="Meiryo UI" panose="020B0604030504040204" pitchFamily="50" charset="-128"/>
              </a:rPr>
              <a:t>結果一覧</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回目）</a:t>
            </a:r>
          </a:p>
        </p:txBody>
      </p:sp>
      <p:grpSp>
        <p:nvGrpSpPr>
          <p:cNvPr id="30" name="グループ化 29"/>
          <p:cNvGrpSpPr/>
          <p:nvPr/>
        </p:nvGrpSpPr>
        <p:grpSpPr>
          <a:xfrm>
            <a:off x="2309899" y="4938164"/>
            <a:ext cx="1793474" cy="446876"/>
            <a:chOff x="452424" y="6118369"/>
            <a:chExt cx="1793474" cy="446876"/>
          </a:xfrm>
        </p:grpSpPr>
        <p:sp>
          <p:nvSpPr>
            <p:cNvPr id="130" name="テキスト ボックス 129">
              <a:extLst>
                <a:ext uri="{FF2B5EF4-FFF2-40B4-BE49-F238E27FC236}">
                  <a16:creationId xmlns:a16="http://schemas.microsoft.com/office/drawing/2014/main" id="{E5A4FE19-2FAE-4648-9C80-20781DFE14DC}"/>
                </a:ext>
              </a:extLst>
            </p:cNvPr>
            <p:cNvSpPr txBox="1"/>
            <p:nvPr/>
          </p:nvSpPr>
          <p:spPr>
            <a:xfrm>
              <a:off x="613406" y="6166812"/>
              <a:ext cx="1440000" cy="360000"/>
            </a:xfrm>
            <a:prstGeom prst="rect">
              <a:avLst/>
            </a:prstGeom>
            <a:noFill/>
            <a:ln>
              <a:noFill/>
            </a:ln>
          </p:spPr>
          <p:txBody>
            <a:bodyPr wrap="square" rtlCol="0" anchor="ctr">
              <a:noAutofit/>
            </a:bodyPr>
            <a:lstStyle/>
            <a:p>
              <a:pPr algn="ctr"/>
              <a:r>
                <a:rPr kumimoji="1" lang="ja-JP" altLang="en-US" sz="1400" dirty="0">
                  <a:latin typeface="Meiryo UI" panose="020B0604030504040204" pitchFamily="50" charset="-128"/>
                  <a:ea typeface="Meiryo UI" panose="020B0604030504040204" pitchFamily="50" charset="-128"/>
                </a:rPr>
                <a:t>期日内支払</a:t>
              </a:r>
            </a:p>
          </p:txBody>
        </p:sp>
        <p:sp>
          <p:nvSpPr>
            <p:cNvPr id="131" name="フローチャート: 判断 130">
              <a:extLst>
                <a:ext uri="{FF2B5EF4-FFF2-40B4-BE49-F238E27FC236}">
                  <a16:creationId xmlns:a16="http://schemas.microsoft.com/office/drawing/2014/main" id="{DCCD71AE-FD05-4B4C-97A8-1EBC6A4E6AC2}"/>
                </a:ext>
              </a:extLst>
            </p:cNvPr>
            <p:cNvSpPr/>
            <p:nvPr/>
          </p:nvSpPr>
          <p:spPr>
            <a:xfrm>
              <a:off x="452424" y="6118369"/>
              <a:ext cx="1793474" cy="446876"/>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133" name="直線矢印コネクタ 132">
            <a:extLst>
              <a:ext uri="{FF2B5EF4-FFF2-40B4-BE49-F238E27FC236}">
                <a16:creationId xmlns:a16="http://schemas.microsoft.com/office/drawing/2014/main" id="{AB6B1522-B213-45CC-BB81-CB0B419CE430}"/>
              </a:ext>
            </a:extLst>
          </p:cNvPr>
          <p:cNvCxnSpPr>
            <a:cxnSpLocks/>
            <a:endCxn id="131" idx="0"/>
          </p:cNvCxnSpPr>
          <p:nvPr/>
        </p:nvCxnSpPr>
        <p:spPr>
          <a:xfrm flipH="1">
            <a:off x="3206636" y="4588743"/>
            <a:ext cx="6464" cy="3494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正方形/長方形 134">
            <a:extLst>
              <a:ext uri="{FF2B5EF4-FFF2-40B4-BE49-F238E27FC236}">
                <a16:creationId xmlns:a16="http://schemas.microsoft.com/office/drawing/2014/main" id="{FA9BBDF4-9700-468B-BDF5-4B941F8E6C09}"/>
              </a:ext>
            </a:extLst>
          </p:cNvPr>
          <p:cNvSpPr/>
          <p:nvPr/>
        </p:nvSpPr>
        <p:spPr>
          <a:xfrm>
            <a:off x="2292888" y="5412843"/>
            <a:ext cx="549831" cy="184666"/>
          </a:xfrm>
          <a:prstGeom prst="rect">
            <a:avLst/>
          </a:prstGeom>
        </p:spPr>
        <p:txBody>
          <a:bodyPr wrap="none" lIns="0" tIns="0" rIns="0" bIns="0">
            <a:spAutoFit/>
          </a:bodyPr>
          <a:lstStyle/>
          <a:p>
            <a:r>
              <a:rPr lang="ja-JP" altLang="en-US" sz="1200" dirty="0">
                <a:latin typeface="Meiryo UI" pitchFamily="50" charset="-128"/>
                <a:ea typeface="Meiryo UI" pitchFamily="50" charset="-128"/>
                <a:cs typeface="Meiryo UI" pitchFamily="50" charset="-128"/>
              </a:rPr>
              <a:t>（なし）</a:t>
            </a:r>
            <a:endParaRPr lang="ja-JP" altLang="ja-JP" sz="1200" dirty="0">
              <a:latin typeface="Meiryo UI" pitchFamily="50" charset="-128"/>
              <a:ea typeface="Meiryo UI" pitchFamily="50" charset="-128"/>
              <a:cs typeface="Meiryo UI" pitchFamily="50" charset="-128"/>
            </a:endParaRPr>
          </a:p>
        </p:txBody>
      </p:sp>
      <p:cxnSp>
        <p:nvCxnSpPr>
          <p:cNvPr id="140" name="直線矢印コネクタ 139">
            <a:extLst>
              <a:ext uri="{FF2B5EF4-FFF2-40B4-BE49-F238E27FC236}">
                <a16:creationId xmlns:a16="http://schemas.microsoft.com/office/drawing/2014/main" id="{31514B9D-A7CC-4513-BFEA-D773C064D098}"/>
              </a:ext>
            </a:extLst>
          </p:cNvPr>
          <p:cNvCxnSpPr>
            <a:cxnSpLocks/>
            <a:stCxn id="75" idx="3"/>
            <a:endCxn id="77" idx="1"/>
          </p:cNvCxnSpPr>
          <p:nvPr/>
        </p:nvCxnSpPr>
        <p:spPr>
          <a:xfrm>
            <a:off x="3841339" y="6157352"/>
            <a:ext cx="3629456" cy="28456"/>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8" name="正方形/長方形 147">
            <a:extLst>
              <a:ext uri="{FF2B5EF4-FFF2-40B4-BE49-F238E27FC236}">
                <a16:creationId xmlns:a16="http://schemas.microsoft.com/office/drawing/2014/main" id="{5C60B396-527E-4C75-9DD7-779C461A65FA}"/>
              </a:ext>
            </a:extLst>
          </p:cNvPr>
          <p:cNvSpPr/>
          <p:nvPr/>
        </p:nvSpPr>
        <p:spPr>
          <a:xfrm>
            <a:off x="4014886" y="5292707"/>
            <a:ext cx="528991" cy="184666"/>
          </a:xfrm>
          <a:prstGeom prst="rect">
            <a:avLst/>
          </a:prstGeom>
        </p:spPr>
        <p:txBody>
          <a:bodyPr wrap="none" lIns="0" tIns="0" rIns="0" bIns="0">
            <a:spAutoFit/>
          </a:bodyPr>
          <a:lstStyle/>
          <a:p>
            <a:r>
              <a:rPr lang="ja-JP" altLang="en-US" sz="1200" dirty="0">
                <a:latin typeface="Meiryo UI" pitchFamily="50" charset="-128"/>
                <a:ea typeface="Meiryo UI" pitchFamily="50" charset="-128"/>
                <a:cs typeface="Meiryo UI" pitchFamily="50" charset="-128"/>
              </a:rPr>
              <a:t>（あり）</a:t>
            </a:r>
            <a:endParaRPr lang="ja-JP" altLang="ja-JP" sz="1200" dirty="0">
              <a:latin typeface="Meiryo UI" pitchFamily="50" charset="-128"/>
              <a:ea typeface="Meiryo UI" pitchFamily="50" charset="-128"/>
              <a:cs typeface="Meiryo UI" pitchFamily="50" charset="-128"/>
            </a:endParaRPr>
          </a:p>
        </p:txBody>
      </p:sp>
      <p:cxnSp>
        <p:nvCxnSpPr>
          <p:cNvPr id="149" name="直線矢印コネクタ 148">
            <a:extLst>
              <a:ext uri="{FF2B5EF4-FFF2-40B4-BE49-F238E27FC236}">
                <a16:creationId xmlns:a16="http://schemas.microsoft.com/office/drawing/2014/main" id="{31514B9D-A7CC-4513-BFEA-D773C064D098}"/>
              </a:ext>
            </a:extLst>
          </p:cNvPr>
          <p:cNvCxnSpPr>
            <a:cxnSpLocks/>
            <a:stCxn id="127" idx="2"/>
            <a:endCxn id="150" idx="0"/>
          </p:cNvCxnSpPr>
          <p:nvPr/>
        </p:nvCxnSpPr>
        <p:spPr>
          <a:xfrm>
            <a:off x="6062073" y="4590840"/>
            <a:ext cx="0" cy="516854"/>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0" name="テキスト ボックス 149">
            <a:extLst>
              <a:ext uri="{FF2B5EF4-FFF2-40B4-BE49-F238E27FC236}">
                <a16:creationId xmlns:a16="http://schemas.microsoft.com/office/drawing/2014/main" id="{F790B3DB-D128-4DF3-8A61-71C617EC639A}"/>
              </a:ext>
            </a:extLst>
          </p:cNvPr>
          <p:cNvSpPr txBox="1"/>
          <p:nvPr/>
        </p:nvSpPr>
        <p:spPr>
          <a:xfrm>
            <a:off x="5144073" y="5107694"/>
            <a:ext cx="1836000" cy="432000"/>
          </a:xfrm>
          <a:prstGeom prst="rect">
            <a:avLst/>
          </a:prstGeom>
          <a:noFill/>
          <a:ln>
            <a:solidFill>
              <a:schemeClr val="tx1">
                <a:lumMod val="65000"/>
                <a:lumOff val="35000"/>
              </a:schemeClr>
            </a:solidFill>
          </a:ln>
        </p:spPr>
        <p:txBody>
          <a:bodyPr wrap="square" rtlCol="0" anchor="ctr">
            <a:noAutofit/>
          </a:bodyPr>
          <a:lstStyle/>
          <a:p>
            <a:pPr algn="ctr"/>
            <a:r>
              <a:rPr kumimoji="1" lang="ja-JP" altLang="en-US" sz="1400" dirty="0">
                <a:latin typeface="Meiryo UI" panose="020B0604030504040204" pitchFamily="50" charset="-128"/>
                <a:ea typeface="Meiryo UI" panose="020B0604030504040204" pitchFamily="50" charset="-128"/>
              </a:rPr>
              <a:t>支払い</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itchFamily="50" charset="-128"/>
                <a:ea typeface="Meiryo UI" pitchFamily="50" charset="-128"/>
                <a:cs typeface="Meiryo UI" pitchFamily="50" charset="-128"/>
              </a:rPr>
              <a:t>（期日内入金分）</a:t>
            </a:r>
            <a:endParaRPr kumimoji="1" lang="en-US" altLang="ja-JP" sz="1400" dirty="0">
              <a:latin typeface="Meiryo UI" panose="020B0604030504040204" pitchFamily="50" charset="-128"/>
              <a:ea typeface="Meiryo UI" panose="020B0604030504040204" pitchFamily="50" charset="-128"/>
            </a:endParaRPr>
          </a:p>
        </p:txBody>
      </p:sp>
      <p:sp>
        <p:nvSpPr>
          <p:cNvPr id="155" name="テキスト ボックス 154">
            <a:extLst>
              <a:ext uri="{FF2B5EF4-FFF2-40B4-BE49-F238E27FC236}">
                <a16:creationId xmlns:a16="http://schemas.microsoft.com/office/drawing/2014/main" id="{3C8D8E80-5A46-4269-8683-4DCF61FE5259}"/>
              </a:ext>
            </a:extLst>
          </p:cNvPr>
          <p:cNvSpPr txBox="1"/>
          <p:nvPr/>
        </p:nvSpPr>
        <p:spPr>
          <a:xfrm>
            <a:off x="3064835" y="5554566"/>
            <a:ext cx="1260000" cy="288000"/>
          </a:xfrm>
          <a:prstGeom prst="rect">
            <a:avLst/>
          </a:prstGeom>
          <a:noFill/>
          <a:ln>
            <a:solidFill>
              <a:schemeClr val="tx1">
                <a:lumMod val="65000"/>
                <a:lumOff val="35000"/>
              </a:schemeClr>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入金結果確認</a:t>
            </a:r>
            <a:endParaRPr kumimoji="1" lang="ja-JP" altLang="en-US" sz="1400" dirty="0">
              <a:latin typeface="Meiryo UI" panose="020B0604030504040204" pitchFamily="50" charset="-128"/>
              <a:ea typeface="Meiryo UI" panose="020B0604030504040204" pitchFamily="50" charset="-128"/>
            </a:endParaRPr>
          </a:p>
        </p:txBody>
      </p:sp>
      <p:cxnSp>
        <p:nvCxnSpPr>
          <p:cNvPr id="182" name="コネクタ: カギ線 17">
            <a:extLst>
              <a:ext uri="{FF2B5EF4-FFF2-40B4-BE49-F238E27FC236}">
                <a16:creationId xmlns:a16="http://schemas.microsoft.com/office/drawing/2014/main" id="{A3421722-794E-40F9-8309-1E402BF897BE}"/>
              </a:ext>
            </a:extLst>
          </p:cNvPr>
          <p:cNvCxnSpPr>
            <a:cxnSpLocks/>
            <a:stCxn id="150" idx="2"/>
            <a:endCxn id="155" idx="3"/>
          </p:cNvCxnSpPr>
          <p:nvPr/>
        </p:nvCxnSpPr>
        <p:spPr>
          <a:xfrm rot="5400000">
            <a:off x="5114018" y="4750511"/>
            <a:ext cx="158872" cy="173723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コネクタ: カギ線 17">
            <a:extLst>
              <a:ext uri="{FF2B5EF4-FFF2-40B4-BE49-F238E27FC236}">
                <a16:creationId xmlns:a16="http://schemas.microsoft.com/office/drawing/2014/main" id="{A3421722-794E-40F9-8309-1E402BF897BE}"/>
              </a:ext>
            </a:extLst>
          </p:cNvPr>
          <p:cNvCxnSpPr>
            <a:cxnSpLocks/>
            <a:stCxn id="131" idx="3"/>
            <a:endCxn id="155" idx="0"/>
          </p:cNvCxnSpPr>
          <p:nvPr/>
        </p:nvCxnSpPr>
        <p:spPr>
          <a:xfrm flipH="1">
            <a:off x="3694835" y="5161602"/>
            <a:ext cx="408538" cy="392964"/>
          </a:xfrm>
          <a:prstGeom prst="bentConnector4">
            <a:avLst>
              <a:gd name="adj1" fmla="val 6217"/>
              <a:gd name="adj2" fmla="val 4611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円/楕円 111"/>
          <p:cNvSpPr/>
          <p:nvPr/>
        </p:nvSpPr>
        <p:spPr>
          <a:xfrm>
            <a:off x="6805278" y="4319656"/>
            <a:ext cx="361268" cy="36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latin typeface="Meiryo UI" panose="020B0604030504040204" pitchFamily="50" charset="-128"/>
                <a:ea typeface="Meiryo UI" panose="020B0604030504040204" pitchFamily="50" charset="-128"/>
              </a:rPr>
              <a:t>e</a:t>
            </a:r>
            <a:endParaRPr kumimoji="1" lang="ja-JP" altLang="en-US" sz="1600" dirty="0">
              <a:latin typeface="Meiryo UI" panose="020B0604030504040204" pitchFamily="50" charset="-128"/>
              <a:ea typeface="Meiryo UI" panose="020B0604030504040204" pitchFamily="50" charset="-128"/>
            </a:endParaRPr>
          </a:p>
        </p:txBody>
      </p:sp>
      <p:sp>
        <p:nvSpPr>
          <p:cNvPr id="266" name="円/楕円 265"/>
          <p:cNvSpPr/>
          <p:nvPr/>
        </p:nvSpPr>
        <p:spPr>
          <a:xfrm>
            <a:off x="6805278" y="4996756"/>
            <a:ext cx="361268" cy="36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Meiryo UI" panose="020B0604030504040204" pitchFamily="50" charset="-128"/>
                <a:ea typeface="Meiryo UI" panose="020B0604030504040204" pitchFamily="50" charset="-128"/>
              </a:rPr>
              <a:t>f</a:t>
            </a:r>
            <a:endParaRPr kumimoji="1" lang="ja-JP" altLang="en-US" sz="1600" dirty="0">
              <a:latin typeface="Meiryo UI" panose="020B0604030504040204" pitchFamily="50" charset="-128"/>
              <a:ea typeface="Meiryo UI" panose="020B0604030504040204" pitchFamily="50" charset="-128"/>
            </a:endParaRPr>
          </a:p>
        </p:txBody>
      </p:sp>
      <p:cxnSp>
        <p:nvCxnSpPr>
          <p:cNvPr id="267" name="直線コネクタ 266"/>
          <p:cNvCxnSpPr/>
          <p:nvPr/>
        </p:nvCxnSpPr>
        <p:spPr>
          <a:xfrm flipV="1">
            <a:off x="125594" y="5961507"/>
            <a:ext cx="8974863" cy="142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0" name="直線コネクタ 269"/>
          <p:cNvCxnSpPr/>
          <p:nvPr/>
        </p:nvCxnSpPr>
        <p:spPr>
          <a:xfrm flipV="1">
            <a:off x="138294" y="4901008"/>
            <a:ext cx="8974863" cy="142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1" name="正方形/長方形 270">
            <a:extLst>
              <a:ext uri="{FF2B5EF4-FFF2-40B4-BE49-F238E27FC236}">
                <a16:creationId xmlns:a16="http://schemas.microsoft.com/office/drawing/2014/main" id="{9CAF31EF-4E33-475F-B013-26E73EA87858}"/>
              </a:ext>
            </a:extLst>
          </p:cNvPr>
          <p:cNvSpPr/>
          <p:nvPr/>
        </p:nvSpPr>
        <p:spPr>
          <a:xfrm>
            <a:off x="59383" y="2582385"/>
            <a:ext cx="2224757" cy="738664"/>
          </a:xfrm>
          <a:prstGeom prst="rect">
            <a:avLst/>
          </a:prstGeom>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r>
              <a:rPr lang="en-US" altLang="ja-JP" sz="1400" dirty="0">
                <a:latin typeface="Meiryo UI" pitchFamily="50" charset="-128"/>
                <a:ea typeface="Meiryo UI" pitchFamily="50" charset="-128"/>
                <a:cs typeface="Meiryo UI" pitchFamily="50" charset="-128"/>
              </a:rPr>
              <a:t>【b</a:t>
            </a:r>
            <a:r>
              <a:rPr lang="ja-JP" altLang="en-US" sz="1400" dirty="0">
                <a:latin typeface="Meiryo UI" pitchFamily="50" charset="-128"/>
                <a:ea typeface="Meiryo UI" pitchFamily="50" charset="-128"/>
                <a:cs typeface="Meiryo UI" pitchFamily="50" charset="-128"/>
              </a:rPr>
              <a:t>：個別請求意思の連絡</a:t>
            </a:r>
            <a:r>
              <a:rPr lang="en-US" altLang="ja-JP" sz="1400" dirty="0">
                <a:latin typeface="Meiryo UI" pitchFamily="50" charset="-128"/>
                <a:ea typeface="Meiryo UI" pitchFamily="50" charset="-128"/>
                <a:cs typeface="Meiryo UI" pitchFamily="50" charset="-128"/>
              </a:rPr>
              <a:t>】</a:t>
            </a:r>
          </a:p>
          <a:p>
            <a:r>
              <a:rPr lang="ja-JP" altLang="en-US" sz="1400" b="1" u="sng" dirty="0">
                <a:latin typeface="Meiryo UI" pitchFamily="50" charset="-128"/>
                <a:ea typeface="Meiryo UI" pitchFamily="50" charset="-128"/>
                <a:cs typeface="Meiryo UI" pitchFamily="50" charset="-128"/>
              </a:rPr>
              <a:t>計算結果データ公開から</a:t>
            </a:r>
          </a:p>
          <a:p>
            <a:r>
              <a:rPr lang="en-US" altLang="ja-JP" sz="1400" b="1" u="sng" dirty="0">
                <a:latin typeface="Meiryo UI" pitchFamily="50" charset="-128"/>
                <a:ea typeface="Meiryo UI" pitchFamily="50" charset="-128"/>
                <a:cs typeface="Meiryo UI" pitchFamily="50" charset="-128"/>
              </a:rPr>
              <a:t>5</a:t>
            </a:r>
            <a:r>
              <a:rPr lang="ja-JP" altLang="en-US" sz="1400" b="1" u="sng" dirty="0">
                <a:latin typeface="Meiryo UI" pitchFamily="50" charset="-128"/>
                <a:ea typeface="Meiryo UI" pitchFamily="50" charset="-128"/>
                <a:cs typeface="Meiryo UI" pitchFamily="50" charset="-128"/>
              </a:rPr>
              <a:t>営業日以内</a:t>
            </a:r>
          </a:p>
        </p:txBody>
      </p:sp>
      <p:sp>
        <p:nvSpPr>
          <p:cNvPr id="272" name="正方形/長方形 271">
            <a:extLst>
              <a:ext uri="{FF2B5EF4-FFF2-40B4-BE49-F238E27FC236}">
                <a16:creationId xmlns:a16="http://schemas.microsoft.com/office/drawing/2014/main" id="{9CAF31EF-4E33-475F-B013-26E73EA87858}"/>
              </a:ext>
            </a:extLst>
          </p:cNvPr>
          <p:cNvSpPr/>
          <p:nvPr/>
        </p:nvSpPr>
        <p:spPr>
          <a:xfrm>
            <a:off x="65333" y="4203771"/>
            <a:ext cx="2368579" cy="738664"/>
          </a:xfrm>
          <a:prstGeom prst="rect">
            <a:avLst/>
          </a:prstGeom>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r>
              <a:rPr lang="en-US" altLang="ja-JP" sz="1400" dirty="0">
                <a:latin typeface="Meiryo UI" pitchFamily="50" charset="-128"/>
                <a:ea typeface="Meiryo UI" pitchFamily="50" charset="-128"/>
                <a:cs typeface="Meiryo UI" pitchFamily="50" charset="-128"/>
              </a:rPr>
              <a:t>【e</a:t>
            </a:r>
            <a:r>
              <a:rPr lang="ja-JP" altLang="en-US" sz="1400" dirty="0">
                <a:latin typeface="Meiryo UI" pitchFamily="50" charset="-128"/>
                <a:ea typeface="Meiryo UI" pitchFamily="50" charset="-128"/>
                <a:cs typeface="Meiryo UI" pitchFamily="50" charset="-128"/>
              </a:rPr>
              <a:t>：入金結果通知</a:t>
            </a:r>
            <a:r>
              <a:rPr lang="en-US" altLang="ja-JP" sz="1400" dirty="0">
                <a:latin typeface="Meiryo UI" pitchFamily="50" charset="-128"/>
                <a:ea typeface="Meiryo UI" pitchFamily="50" charset="-128"/>
                <a:cs typeface="Meiryo UI" pitchFamily="50" charset="-128"/>
              </a:rPr>
              <a:t>】</a:t>
            </a:r>
          </a:p>
          <a:p>
            <a:r>
              <a:rPr lang="ja-JP" altLang="en-US" sz="1400" b="1" u="sng" dirty="0">
                <a:latin typeface="Meiryo UI" pitchFamily="50" charset="-128"/>
                <a:ea typeface="Meiryo UI" pitchFamily="50" charset="-128"/>
                <a:cs typeface="Meiryo UI" pitchFamily="50" charset="-128"/>
              </a:rPr>
              <a:t>発電者さまの支払期日から</a:t>
            </a:r>
            <a:endParaRPr lang="en-US" altLang="ja-JP" sz="1400" b="1" u="sng" dirty="0">
              <a:latin typeface="Meiryo UI" pitchFamily="50" charset="-128"/>
              <a:ea typeface="Meiryo UI" pitchFamily="50" charset="-128"/>
              <a:cs typeface="Meiryo UI" pitchFamily="50" charset="-128"/>
            </a:endParaRPr>
          </a:p>
          <a:p>
            <a:r>
              <a:rPr lang="en-US" altLang="ja-JP" sz="1400" b="1" u="sng" dirty="0">
                <a:latin typeface="Meiryo UI" pitchFamily="50" charset="-128"/>
                <a:ea typeface="Meiryo UI" pitchFamily="50" charset="-128"/>
                <a:cs typeface="Meiryo UI" pitchFamily="50" charset="-128"/>
              </a:rPr>
              <a:t>3</a:t>
            </a:r>
            <a:r>
              <a:rPr lang="ja-JP" altLang="en-US" sz="1400" b="1" u="sng" dirty="0">
                <a:latin typeface="Meiryo UI" pitchFamily="50" charset="-128"/>
                <a:ea typeface="Meiryo UI" pitchFamily="50" charset="-128"/>
                <a:cs typeface="Meiryo UI" pitchFamily="50" charset="-128"/>
              </a:rPr>
              <a:t>営業日以内</a:t>
            </a:r>
          </a:p>
        </p:txBody>
      </p:sp>
      <p:sp>
        <p:nvSpPr>
          <p:cNvPr id="273" name="正方形/長方形 272">
            <a:extLst>
              <a:ext uri="{FF2B5EF4-FFF2-40B4-BE49-F238E27FC236}">
                <a16:creationId xmlns:a16="http://schemas.microsoft.com/office/drawing/2014/main" id="{9CAF31EF-4E33-475F-B013-26E73EA87858}"/>
              </a:ext>
            </a:extLst>
          </p:cNvPr>
          <p:cNvSpPr/>
          <p:nvPr/>
        </p:nvSpPr>
        <p:spPr>
          <a:xfrm>
            <a:off x="73432" y="4888151"/>
            <a:ext cx="2171465" cy="954107"/>
          </a:xfrm>
          <a:prstGeom prst="rect">
            <a:avLst/>
          </a:prstGeom>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r>
              <a:rPr lang="en-US" altLang="ja-JP" sz="1400" dirty="0">
                <a:latin typeface="Meiryo UI" pitchFamily="50" charset="-128"/>
                <a:ea typeface="Meiryo UI" pitchFamily="50" charset="-128"/>
                <a:cs typeface="Meiryo UI" pitchFamily="50" charset="-128"/>
              </a:rPr>
              <a:t>【f</a:t>
            </a:r>
            <a:r>
              <a:rPr lang="ja-JP" altLang="en-US" sz="1400" dirty="0">
                <a:latin typeface="Meiryo UI" pitchFamily="50" charset="-128"/>
                <a:ea typeface="Meiryo UI" pitchFamily="50" charset="-128"/>
                <a:cs typeface="Meiryo UI" pitchFamily="50" charset="-128"/>
              </a:rPr>
              <a:t>：発電契約者さまから</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　　 一送への支払い</a:t>
            </a:r>
            <a:r>
              <a:rPr lang="en-US" altLang="ja-JP" sz="1400" dirty="0">
                <a:latin typeface="Meiryo UI" pitchFamily="50" charset="-128"/>
                <a:ea typeface="Meiryo UI" pitchFamily="50" charset="-128"/>
                <a:cs typeface="Meiryo UI" pitchFamily="50" charset="-128"/>
              </a:rPr>
              <a:t>】</a:t>
            </a:r>
          </a:p>
          <a:p>
            <a:r>
              <a:rPr lang="ja-JP" altLang="en-US" sz="1400" b="1" u="sng" dirty="0">
                <a:latin typeface="Meiryo UI" pitchFamily="50" charset="-128"/>
                <a:ea typeface="Meiryo UI" pitchFamily="50" charset="-128"/>
                <a:cs typeface="Meiryo UI" pitchFamily="50" charset="-128"/>
              </a:rPr>
              <a:t>発電者さまの支払期日から</a:t>
            </a:r>
            <a:r>
              <a:rPr lang="en-US" altLang="ja-JP" sz="1400" b="1" u="sng" dirty="0">
                <a:latin typeface="Meiryo UI" pitchFamily="50" charset="-128"/>
                <a:ea typeface="Meiryo UI" pitchFamily="50" charset="-128"/>
                <a:cs typeface="Meiryo UI" pitchFamily="50" charset="-128"/>
              </a:rPr>
              <a:t>10</a:t>
            </a:r>
            <a:r>
              <a:rPr lang="ja-JP" altLang="en-US" sz="1400" b="1" u="sng" dirty="0">
                <a:latin typeface="Meiryo UI" pitchFamily="50" charset="-128"/>
                <a:ea typeface="Meiryo UI" pitchFamily="50" charset="-128"/>
                <a:cs typeface="Meiryo UI" pitchFamily="50" charset="-128"/>
              </a:rPr>
              <a:t>日以内</a:t>
            </a:r>
          </a:p>
        </p:txBody>
      </p:sp>
      <p:sp>
        <p:nvSpPr>
          <p:cNvPr id="279" name="正方形/長方形 278">
            <a:extLst>
              <a:ext uri="{FF2B5EF4-FFF2-40B4-BE49-F238E27FC236}">
                <a16:creationId xmlns:a16="http://schemas.microsoft.com/office/drawing/2014/main" id="{9CAF31EF-4E33-475F-B013-26E73EA87858}"/>
              </a:ext>
            </a:extLst>
          </p:cNvPr>
          <p:cNvSpPr/>
          <p:nvPr/>
        </p:nvSpPr>
        <p:spPr>
          <a:xfrm>
            <a:off x="82756" y="6013038"/>
            <a:ext cx="2171465" cy="307777"/>
          </a:xfrm>
          <a:prstGeom prst="rect">
            <a:avLst/>
          </a:prstGeom>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r>
              <a:rPr lang="ja-JP" altLang="en-US" sz="1400" dirty="0">
                <a:latin typeface="Meiryo UI" pitchFamily="50" charset="-128"/>
                <a:ea typeface="Meiryo UI" pitchFamily="50" charset="-128"/>
                <a:cs typeface="Meiryo UI" pitchFamily="50" charset="-128"/>
              </a:rPr>
              <a:t>支払結果受領後速やかに</a:t>
            </a:r>
          </a:p>
        </p:txBody>
      </p:sp>
      <p:sp>
        <p:nvSpPr>
          <p:cNvPr id="294" name="円/楕円 293"/>
          <p:cNvSpPr/>
          <p:nvPr/>
        </p:nvSpPr>
        <p:spPr>
          <a:xfrm>
            <a:off x="6805278" y="3239913"/>
            <a:ext cx="361268" cy="36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latin typeface="Meiryo UI" panose="020B0604030504040204" pitchFamily="50" charset="-128"/>
                <a:ea typeface="Meiryo UI" panose="020B0604030504040204" pitchFamily="50" charset="-128"/>
              </a:rPr>
              <a:t>c</a:t>
            </a:r>
            <a:endParaRPr kumimoji="1" lang="ja-JP" altLang="en-US" sz="1600" dirty="0">
              <a:latin typeface="Meiryo UI" panose="020B0604030504040204" pitchFamily="50" charset="-128"/>
              <a:ea typeface="Meiryo UI" panose="020B0604030504040204" pitchFamily="50" charset="-128"/>
            </a:endParaRPr>
          </a:p>
        </p:txBody>
      </p:sp>
      <p:cxnSp>
        <p:nvCxnSpPr>
          <p:cNvPr id="102" name="直線コネクタ 101"/>
          <p:cNvCxnSpPr/>
          <p:nvPr/>
        </p:nvCxnSpPr>
        <p:spPr>
          <a:xfrm flipV="1">
            <a:off x="147365" y="4186129"/>
            <a:ext cx="8974863" cy="142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正方形/長方形 102">
            <a:extLst>
              <a:ext uri="{FF2B5EF4-FFF2-40B4-BE49-F238E27FC236}">
                <a16:creationId xmlns:a16="http://schemas.microsoft.com/office/drawing/2014/main" id="{9CAF31EF-4E33-475F-B013-26E73EA87858}"/>
              </a:ext>
            </a:extLst>
          </p:cNvPr>
          <p:cNvSpPr/>
          <p:nvPr/>
        </p:nvSpPr>
        <p:spPr>
          <a:xfrm>
            <a:off x="73431" y="3254833"/>
            <a:ext cx="2360481" cy="954107"/>
          </a:xfrm>
          <a:prstGeom prst="rect">
            <a:avLst/>
          </a:prstGeom>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r>
              <a:rPr lang="en-US" altLang="ja-JP" sz="1400" dirty="0">
                <a:latin typeface="Meiryo UI" pitchFamily="50" charset="-128"/>
                <a:ea typeface="Meiryo UI" pitchFamily="50" charset="-128"/>
                <a:cs typeface="Meiryo UI" pitchFamily="50" charset="-128"/>
              </a:rPr>
              <a:t>【d</a:t>
            </a:r>
            <a:r>
              <a:rPr lang="ja-JP" altLang="en-US" sz="1400" dirty="0">
                <a:latin typeface="Meiryo UI" pitchFamily="50" charset="-128"/>
                <a:ea typeface="Meiryo UI" pitchFamily="50" charset="-128"/>
                <a:cs typeface="Meiryo UI" pitchFamily="50" charset="-128"/>
              </a:rPr>
              <a:t>：入金結果確認</a:t>
            </a:r>
            <a:r>
              <a:rPr lang="en-US" altLang="ja-JP" sz="1400" dirty="0">
                <a:latin typeface="Meiryo UI" pitchFamily="50" charset="-128"/>
                <a:ea typeface="Meiryo UI" pitchFamily="50" charset="-128"/>
                <a:cs typeface="Meiryo UI" pitchFamily="50" charset="-128"/>
              </a:rPr>
              <a:t>】</a:t>
            </a:r>
          </a:p>
          <a:p>
            <a:r>
              <a:rPr lang="ja-JP" altLang="en-US" sz="1400" b="1" u="sng" dirty="0">
                <a:latin typeface="Meiryo UI" pitchFamily="50" charset="-128"/>
                <a:ea typeface="Meiryo UI" pitchFamily="50" charset="-128"/>
                <a:cs typeface="Meiryo UI" pitchFamily="50" charset="-128"/>
              </a:rPr>
              <a:t>検針日翌日から起算して</a:t>
            </a:r>
            <a:endParaRPr lang="en-US" altLang="ja-JP" sz="1400" b="1" u="sng" dirty="0">
              <a:latin typeface="Meiryo UI" pitchFamily="50" charset="-128"/>
              <a:ea typeface="Meiryo UI" pitchFamily="50" charset="-128"/>
              <a:cs typeface="Meiryo UI" pitchFamily="50" charset="-128"/>
            </a:endParaRPr>
          </a:p>
          <a:p>
            <a:r>
              <a:rPr lang="en-US" altLang="ja-JP" sz="1400" b="1" u="sng" dirty="0">
                <a:latin typeface="Meiryo UI" pitchFamily="50" charset="-128"/>
                <a:ea typeface="Meiryo UI" pitchFamily="50" charset="-128"/>
                <a:cs typeface="Meiryo UI" pitchFamily="50" charset="-128"/>
              </a:rPr>
              <a:t>30</a:t>
            </a:r>
            <a:r>
              <a:rPr lang="ja-JP" altLang="en-US" sz="1400" b="1" u="sng" dirty="0">
                <a:latin typeface="Meiryo UI" pitchFamily="50" charset="-128"/>
                <a:ea typeface="Meiryo UI" pitchFamily="50" charset="-128"/>
                <a:cs typeface="Meiryo UI" pitchFamily="50" charset="-128"/>
              </a:rPr>
              <a:t>日</a:t>
            </a:r>
            <a:endParaRPr lang="en-US" altLang="ja-JP" sz="1400" b="1" u="sng"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（発電者さまの支払期日）</a:t>
            </a:r>
            <a:endParaRPr lang="ja-JP" altLang="ja-JP" sz="1400" dirty="0">
              <a:latin typeface="Meiryo UI" pitchFamily="50" charset="-128"/>
              <a:ea typeface="Meiryo UI" pitchFamily="50" charset="-128"/>
              <a:cs typeface="Meiryo UI" pitchFamily="50" charset="-128"/>
            </a:endParaRPr>
          </a:p>
        </p:txBody>
      </p:sp>
      <p:sp>
        <p:nvSpPr>
          <p:cNvPr id="105" name="フローチャート: 書類 104">
            <a:extLst>
              <a:ext uri="{FF2B5EF4-FFF2-40B4-BE49-F238E27FC236}">
                <a16:creationId xmlns:a16="http://schemas.microsoft.com/office/drawing/2014/main" id="{402B4160-413A-4765-8666-55B9DA5B6B59}"/>
              </a:ext>
            </a:extLst>
          </p:cNvPr>
          <p:cNvSpPr/>
          <p:nvPr/>
        </p:nvSpPr>
        <p:spPr>
          <a:xfrm>
            <a:off x="5200924" y="6017403"/>
            <a:ext cx="1001530" cy="404931"/>
          </a:xfrm>
          <a:prstGeom prst="flowChartDocumen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請求書</a:t>
            </a:r>
          </a:p>
        </p:txBody>
      </p:sp>
      <p:sp>
        <p:nvSpPr>
          <p:cNvPr id="106" name="テキスト ボックス 105">
            <a:extLst>
              <a:ext uri="{FF2B5EF4-FFF2-40B4-BE49-F238E27FC236}">
                <a16:creationId xmlns:a16="http://schemas.microsoft.com/office/drawing/2014/main" id="{F790B3DB-D128-4DF3-8A61-71C617EC639A}"/>
              </a:ext>
            </a:extLst>
          </p:cNvPr>
          <p:cNvSpPr txBox="1"/>
          <p:nvPr/>
        </p:nvSpPr>
        <p:spPr>
          <a:xfrm>
            <a:off x="5144073" y="3820138"/>
            <a:ext cx="1836000" cy="288000"/>
          </a:xfrm>
          <a:prstGeom prst="rect">
            <a:avLst/>
          </a:prstGeom>
          <a:noFill/>
          <a:ln>
            <a:solidFill>
              <a:schemeClr val="tx1">
                <a:lumMod val="65000"/>
                <a:lumOff val="35000"/>
              </a:schemeClr>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入金結果確認</a:t>
            </a:r>
            <a:endParaRPr kumimoji="1" lang="en-US" altLang="ja-JP" sz="1400" dirty="0">
              <a:latin typeface="Meiryo UI" panose="020B0604030504040204" pitchFamily="50" charset="-128"/>
              <a:ea typeface="Meiryo UI" panose="020B0604030504040204" pitchFamily="50" charset="-128"/>
            </a:endParaRPr>
          </a:p>
        </p:txBody>
      </p:sp>
      <p:sp>
        <p:nvSpPr>
          <p:cNvPr id="125" name="円/楕円 124"/>
          <p:cNvSpPr/>
          <p:nvPr/>
        </p:nvSpPr>
        <p:spPr>
          <a:xfrm>
            <a:off x="6805278" y="3666364"/>
            <a:ext cx="361268" cy="36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latin typeface="Meiryo UI" panose="020B0604030504040204" pitchFamily="50" charset="-128"/>
                <a:ea typeface="Meiryo UI" panose="020B0604030504040204" pitchFamily="50" charset="-128"/>
              </a:rPr>
              <a:t>d</a:t>
            </a:r>
            <a:endParaRPr kumimoji="1" lang="ja-JP" altLang="en-US" sz="1600" dirty="0">
              <a:latin typeface="Meiryo UI" panose="020B0604030504040204" pitchFamily="50" charset="-128"/>
              <a:ea typeface="Meiryo UI" panose="020B0604030504040204" pitchFamily="50" charset="-128"/>
            </a:endParaRPr>
          </a:p>
        </p:txBody>
      </p:sp>
      <p:cxnSp>
        <p:nvCxnSpPr>
          <p:cNvPr id="126" name="直線矢印コネクタ 125">
            <a:extLst>
              <a:ext uri="{FF2B5EF4-FFF2-40B4-BE49-F238E27FC236}">
                <a16:creationId xmlns:a16="http://schemas.microsoft.com/office/drawing/2014/main" id="{31514B9D-A7CC-4513-BFEA-D773C064D098}"/>
              </a:ext>
            </a:extLst>
          </p:cNvPr>
          <p:cNvCxnSpPr>
            <a:cxnSpLocks/>
            <a:stCxn id="106" idx="2"/>
            <a:endCxn id="127" idx="0"/>
          </p:cNvCxnSpPr>
          <p:nvPr/>
        </p:nvCxnSpPr>
        <p:spPr>
          <a:xfrm>
            <a:off x="6062073" y="4108138"/>
            <a:ext cx="0" cy="19470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4" name="フローチャート: 書類 103">
            <a:extLst>
              <a:ext uri="{FF2B5EF4-FFF2-40B4-BE49-F238E27FC236}">
                <a16:creationId xmlns:a16="http://schemas.microsoft.com/office/drawing/2014/main" id="{402B4160-413A-4765-8666-55B9DA5B6B59}"/>
              </a:ext>
            </a:extLst>
          </p:cNvPr>
          <p:cNvSpPr/>
          <p:nvPr/>
        </p:nvSpPr>
        <p:spPr>
          <a:xfrm>
            <a:off x="4053291" y="2651780"/>
            <a:ext cx="972000" cy="661248"/>
          </a:xfrm>
          <a:prstGeom prst="flowChart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r>
              <a:rPr lang="zh-TW" altLang="en-US" sz="1200" dirty="0">
                <a:solidFill>
                  <a:schemeClr val="tx1"/>
                </a:solidFill>
                <a:latin typeface="Meiryo UI" panose="020B0604030504040204" pitchFamily="50" charset="-128"/>
                <a:ea typeface="Meiryo UI" panose="020B0604030504040204" pitchFamily="50" charset="-128"/>
              </a:rPr>
              <a:t>代理回収</a:t>
            </a:r>
            <a:endParaRPr lang="en-US" altLang="zh-TW" sz="1200" dirty="0">
              <a:solidFill>
                <a:schemeClr val="tx1"/>
              </a:solidFill>
              <a:latin typeface="Meiryo UI" panose="020B0604030504040204" pitchFamily="50" charset="-128"/>
              <a:ea typeface="Meiryo UI" panose="020B0604030504040204" pitchFamily="50" charset="-128"/>
            </a:endParaRPr>
          </a:p>
          <a:p>
            <a:pPr algn="ctr"/>
            <a:r>
              <a:rPr lang="zh-TW" altLang="en-US" sz="1200" dirty="0">
                <a:solidFill>
                  <a:schemeClr val="tx1"/>
                </a:solidFill>
                <a:latin typeface="Meiryo UI" panose="020B0604030504040204" pitchFamily="50" charset="-128"/>
                <a:ea typeface="Meiryo UI" panose="020B0604030504040204" pitchFamily="50" charset="-128"/>
              </a:rPr>
              <a:t>結果一覧</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回目）</a:t>
            </a:r>
          </a:p>
        </p:txBody>
      </p:sp>
      <p:sp>
        <p:nvSpPr>
          <p:cNvPr id="70" name="正方形/長方形 69">
            <a:extLst>
              <a:ext uri="{FF2B5EF4-FFF2-40B4-BE49-F238E27FC236}">
                <a16:creationId xmlns:a16="http://schemas.microsoft.com/office/drawing/2014/main" id="{9CAF31EF-4E33-475F-B013-26E73EA87858}"/>
              </a:ext>
            </a:extLst>
          </p:cNvPr>
          <p:cNvSpPr/>
          <p:nvPr/>
        </p:nvSpPr>
        <p:spPr>
          <a:xfrm>
            <a:off x="86774" y="1507421"/>
            <a:ext cx="2206114" cy="1154162"/>
          </a:xfrm>
          <a:prstGeom prst="rect">
            <a:avLst/>
          </a:prstGeom>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r>
              <a:rPr lang="en-US" altLang="ja-JP" sz="1400" dirty="0">
                <a:latin typeface="Meiryo UI" pitchFamily="50" charset="-128"/>
                <a:ea typeface="Meiryo UI" pitchFamily="50" charset="-128"/>
                <a:cs typeface="Meiryo UI" pitchFamily="50" charset="-128"/>
              </a:rPr>
              <a:t>【a</a:t>
            </a:r>
            <a:r>
              <a:rPr lang="ja-JP" altLang="en-US" sz="1400" dirty="0">
                <a:latin typeface="Meiryo UI" pitchFamily="50" charset="-128"/>
                <a:ea typeface="Meiryo UI" pitchFamily="50" charset="-128"/>
                <a:cs typeface="Meiryo UI" pitchFamily="50" charset="-128"/>
              </a:rPr>
              <a:t>：計算結果データ取得</a:t>
            </a:r>
            <a:r>
              <a:rPr lang="en-US" altLang="ja-JP" sz="1400" dirty="0">
                <a:latin typeface="Meiryo UI" pitchFamily="50" charset="-128"/>
                <a:ea typeface="Meiryo UI" pitchFamily="50" charset="-128"/>
                <a:cs typeface="Meiryo UI" pitchFamily="50" charset="-128"/>
              </a:rPr>
              <a:t>】</a:t>
            </a:r>
          </a:p>
          <a:p>
            <a:r>
              <a:rPr lang="ja-JP" altLang="en-US" sz="1350" b="1" u="sng" dirty="0">
                <a:latin typeface="Meiryo UI" pitchFamily="50" charset="-128"/>
                <a:ea typeface="Meiryo UI" pitchFamily="50" charset="-128"/>
                <a:cs typeface="Meiryo UI" pitchFamily="50" charset="-128"/>
              </a:rPr>
              <a:t>検針日から起算して</a:t>
            </a:r>
            <a:r>
              <a:rPr lang="en-US" altLang="ja-JP" sz="1350" b="1" u="sng" dirty="0">
                <a:latin typeface="Meiryo UI" pitchFamily="50" charset="-128"/>
                <a:ea typeface="Meiryo UI" pitchFamily="50" charset="-128"/>
                <a:cs typeface="Meiryo UI" pitchFamily="50" charset="-128"/>
              </a:rPr>
              <a:t>2</a:t>
            </a:r>
            <a:r>
              <a:rPr lang="ja-JP" altLang="en-US" sz="1350" b="1" u="sng" dirty="0">
                <a:latin typeface="Meiryo UI" pitchFamily="50" charset="-128"/>
                <a:ea typeface="Meiryo UI" pitchFamily="50" charset="-128"/>
                <a:cs typeface="Meiryo UI" pitchFamily="50" charset="-128"/>
              </a:rPr>
              <a:t>～</a:t>
            </a:r>
            <a:r>
              <a:rPr lang="en-US" altLang="ja-JP" sz="1350" b="1" u="sng" dirty="0">
                <a:latin typeface="Meiryo UI" pitchFamily="50" charset="-128"/>
                <a:ea typeface="Meiryo UI" pitchFamily="50" charset="-128"/>
                <a:cs typeface="Meiryo UI" pitchFamily="50" charset="-128"/>
              </a:rPr>
              <a:t>7</a:t>
            </a:r>
          </a:p>
          <a:p>
            <a:r>
              <a:rPr lang="ja-JP" altLang="en-US" sz="1350" b="1" u="sng" dirty="0">
                <a:latin typeface="Meiryo UI" pitchFamily="50" charset="-128"/>
                <a:ea typeface="Meiryo UI" pitchFamily="50" charset="-128"/>
                <a:cs typeface="Meiryo UI" pitchFamily="50" charset="-128"/>
              </a:rPr>
              <a:t>営業日以降に取得ください。</a:t>
            </a:r>
          </a:p>
          <a:p>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公開日は</a:t>
            </a:r>
            <a:r>
              <a:rPr lang="en-US" altLang="ja-JP" sz="1400" dirty="0">
                <a:latin typeface="Meiryo UI" pitchFamily="50" charset="-128"/>
                <a:ea typeface="Meiryo UI" pitchFamily="50" charset="-128"/>
                <a:cs typeface="Meiryo UI" pitchFamily="50" charset="-128"/>
              </a:rPr>
              <a:t>13</a:t>
            </a:r>
            <a:r>
              <a:rPr lang="ja-JP" altLang="en-US" sz="1400" dirty="0">
                <a:latin typeface="Meiryo UI" pitchFamily="50" charset="-128"/>
                <a:ea typeface="Meiryo UI" pitchFamily="50" charset="-128"/>
                <a:cs typeface="Meiryo UI" pitchFamily="50" charset="-128"/>
              </a:rPr>
              <a:t>頁のとおり</a:t>
            </a:r>
            <a:endParaRPr lang="en-US" altLang="ja-JP" sz="1400" dirty="0">
              <a:latin typeface="Meiryo UI" pitchFamily="50" charset="-128"/>
              <a:ea typeface="Meiryo UI" pitchFamily="50" charset="-128"/>
              <a:cs typeface="Meiryo UI" pitchFamily="50" charset="-128"/>
            </a:endParaRPr>
          </a:p>
          <a:p>
            <a:r>
              <a:rPr lang="ja-JP" altLang="en-US" sz="1400" dirty="0">
                <a:latin typeface="Meiryo UI" pitchFamily="50" charset="-128"/>
                <a:ea typeface="Meiryo UI" pitchFamily="50" charset="-128"/>
                <a:cs typeface="Meiryo UI" pitchFamily="50" charset="-128"/>
              </a:rPr>
              <a:t>一送によって異なります。</a:t>
            </a:r>
          </a:p>
        </p:txBody>
      </p:sp>
    </p:spTree>
    <p:extLst>
      <p:ext uri="{BB962C8B-B14F-4D97-AF65-F5344CB8AC3E}">
        <p14:creationId xmlns:p14="http://schemas.microsoft.com/office/powerpoint/2010/main" val="188220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2" name="Text Box 41"/>
          <p:cNvSpPr txBox="1">
            <a:spLocks noChangeArrowheads="1"/>
          </p:cNvSpPr>
          <p:nvPr/>
        </p:nvSpPr>
        <p:spPr bwMode="auto">
          <a:xfrm>
            <a:off x="0" y="127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000" dirty="0">
                <a:latin typeface="Meiryo UI" panose="020B0604030504040204" pitchFamily="50" charset="-128"/>
                <a:ea typeface="Meiryo UI" panose="020B0604030504040204" pitchFamily="50" charset="-128"/>
              </a:rPr>
              <a:t>発電契約者さま経由でのお支払いに係る委託内容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個別に請求する場合</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10</a:t>
            </a:fld>
            <a:endParaRPr lang="ja-JP" altLang="en-US" sz="120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53987" y="571887"/>
            <a:ext cx="8836025" cy="343547"/>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一送から、発電契約者さまに対して以下の内容をお願いさせていただきます。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2">
            <a:extLst>
              <a:ext uri="{FF2B5EF4-FFF2-40B4-BE49-F238E27FC236}">
                <a16:creationId xmlns:a16="http://schemas.microsoft.com/office/drawing/2014/main" id="{5E5879F8-2BA2-4390-85A2-1FD321A00ABE}"/>
              </a:ext>
            </a:extLst>
          </p:cNvPr>
          <p:cNvGraphicFramePr>
            <a:graphicFrameLocks noGrp="1"/>
          </p:cNvGraphicFramePr>
          <p:nvPr>
            <p:extLst>
              <p:ext uri="{D42A27DB-BD31-4B8C-83A1-F6EECF244321}">
                <p14:modId xmlns:p14="http://schemas.microsoft.com/office/powerpoint/2010/main" val="304064601"/>
              </p:ext>
            </p:extLst>
          </p:nvPr>
        </p:nvGraphicFramePr>
        <p:xfrm>
          <a:off x="153987" y="967172"/>
          <a:ext cx="8907463" cy="5669280"/>
        </p:xfrm>
        <a:graphic>
          <a:graphicData uri="http://schemas.openxmlformats.org/drawingml/2006/table">
            <a:tbl>
              <a:tblPr firstRow="1" bandRow="1">
                <a:tableStyleId>{5C22544A-7EE6-4342-B048-85BDC9FD1C3A}</a:tableStyleId>
              </a:tblPr>
              <a:tblGrid>
                <a:gridCol w="2042803">
                  <a:extLst>
                    <a:ext uri="{9D8B030D-6E8A-4147-A177-3AD203B41FA5}">
                      <a16:colId xmlns:a16="http://schemas.microsoft.com/office/drawing/2014/main" val="3161913810"/>
                    </a:ext>
                  </a:extLst>
                </a:gridCol>
                <a:gridCol w="6864660">
                  <a:extLst>
                    <a:ext uri="{9D8B030D-6E8A-4147-A177-3AD203B41FA5}">
                      <a16:colId xmlns:a16="http://schemas.microsoft.com/office/drawing/2014/main" val="3647009624"/>
                    </a:ext>
                  </a:extLst>
                </a:gridCol>
              </a:tblGrid>
              <a:tr h="0">
                <a:tc>
                  <a:txBody>
                    <a:bodyPr/>
                    <a:lstStyle/>
                    <a:p>
                      <a:pPr algn="ctr"/>
                      <a:r>
                        <a:rPr kumimoji="1" lang="ja-JP" altLang="en-US" sz="1400" dirty="0">
                          <a:latin typeface="Meiryo UI" panose="020B0604030504040204" pitchFamily="50" charset="-128"/>
                          <a:ea typeface="Meiryo UI" panose="020B0604030504040204" pitchFamily="50" charset="-128"/>
                        </a:rPr>
                        <a:t>業務項目</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業務詳細</a:t>
                      </a:r>
                    </a:p>
                  </a:txBody>
                  <a:tcPr/>
                </a:tc>
                <a:extLst>
                  <a:ext uri="{0D108BD9-81ED-4DB2-BD59-A6C34878D82A}">
                    <a16:rowId xmlns:a16="http://schemas.microsoft.com/office/drawing/2014/main" val="2329095714"/>
                  </a:ext>
                </a:extLst>
              </a:tr>
              <a:tr h="370840">
                <a:tc>
                  <a:txBody>
                    <a:bodyPr/>
                    <a:lstStyle/>
                    <a:p>
                      <a:pPr marL="0" indent="0">
                        <a:buFont typeface="+mj-ea"/>
                        <a:buNone/>
                      </a:pPr>
                      <a:r>
                        <a:rPr kumimoji="1" lang="en-US" altLang="ja-JP" sz="1400" dirty="0">
                          <a:latin typeface="Meiryo UI" panose="020B0604030504040204" pitchFamily="50" charset="-128"/>
                          <a:ea typeface="Meiryo UI" panose="020B0604030504040204" pitchFamily="50" charset="-128"/>
                        </a:rPr>
                        <a:t>a</a:t>
                      </a:r>
                      <a:r>
                        <a:rPr kumimoji="1" lang="ja-JP" altLang="en-US" sz="1400" dirty="0">
                          <a:latin typeface="Meiryo UI" panose="020B0604030504040204" pitchFamily="50" charset="-128"/>
                          <a:ea typeface="Meiryo UI" panose="020B0604030504040204" pitchFamily="50" charset="-128"/>
                        </a:rPr>
                        <a:t>：計算結果データ取得</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一送が公開する計算結果データを取得ください。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a:t>
                      </a:r>
                      <a:r>
                        <a:rPr lang="ja-JP" altLang="en-US" sz="1400" dirty="0">
                          <a:latin typeface="Meiryo UI" panose="020B0604030504040204" pitchFamily="50" charset="-128"/>
                          <a:ea typeface="Meiryo UI" panose="020B0604030504040204" pitchFamily="50" charset="-128"/>
                        </a:rPr>
                        <a:t>計算結果データ取得」・「</a:t>
                      </a:r>
                      <a:r>
                        <a:rPr lang="en-US" altLang="ja-JP" sz="1400" dirty="0">
                          <a:latin typeface="Meiryo UI" panose="020B0604030504040204" pitchFamily="50" charset="-128"/>
                          <a:ea typeface="Meiryo UI" panose="020B0604030504040204" pitchFamily="50" charset="-128"/>
                        </a:rPr>
                        <a:t>b:</a:t>
                      </a:r>
                      <a:r>
                        <a:rPr lang="ja-JP" altLang="en-US" sz="1400" dirty="0">
                          <a:latin typeface="Meiryo UI" pitchFamily="50" charset="-128"/>
                          <a:ea typeface="Meiryo UI" pitchFamily="50" charset="-128"/>
                          <a:cs typeface="Meiryo UI" pitchFamily="50" charset="-128"/>
                        </a:rPr>
                        <a:t>個別請求意思の連絡</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e:</a:t>
                      </a:r>
                      <a:r>
                        <a:rPr lang="ja-JP" altLang="en-US" sz="1400" dirty="0">
                          <a:latin typeface="Meiryo UI" panose="020B0604030504040204" pitchFamily="50" charset="-128"/>
                          <a:ea typeface="Meiryo UI" panose="020B0604030504040204" pitchFamily="50" charset="-128"/>
                        </a:rPr>
                        <a:t>入金結果通知」については、検針日程毎に取得・連絡・通知をお願いします。</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14039789"/>
                  </a:ext>
                </a:extLst>
              </a:tr>
              <a:tr h="370840">
                <a:tc>
                  <a:txBody>
                    <a:bodyPr/>
                    <a:lstStyle/>
                    <a:p>
                      <a:pPr marL="0" indent="0">
                        <a:buFont typeface="+mj-ea"/>
                        <a:buNone/>
                      </a:pPr>
                      <a:r>
                        <a:rPr kumimoji="1" lang="en-US" altLang="ja-JP" sz="1400" dirty="0">
                          <a:latin typeface="Meiryo UI" panose="020B0604030504040204" pitchFamily="50" charset="-128"/>
                          <a:ea typeface="Meiryo UI" panose="020B0604030504040204" pitchFamily="50" charset="-128"/>
                        </a:rPr>
                        <a:t>b</a:t>
                      </a:r>
                      <a:r>
                        <a:rPr kumimoji="1" lang="ja-JP" altLang="en-US" sz="1400" dirty="0">
                          <a:latin typeface="Meiryo UI" panose="020B0604030504040204" pitchFamily="50" charset="-128"/>
                          <a:ea typeface="Meiryo UI" panose="020B0604030504040204" pitchFamily="50" charset="-128"/>
                        </a:rPr>
                        <a:t>：個別</a:t>
                      </a:r>
                      <a:r>
                        <a:rPr lang="ja-JP" altLang="en-US" sz="1400" dirty="0">
                          <a:latin typeface="Meiryo UI" pitchFamily="50" charset="-128"/>
                          <a:ea typeface="Meiryo UI" pitchFamily="50" charset="-128"/>
                          <a:cs typeface="Meiryo UI" pitchFamily="50" charset="-128"/>
                        </a:rPr>
                        <a:t>請求意思の連絡</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個別請求を行う旨を入力した「</a:t>
                      </a:r>
                      <a:r>
                        <a:rPr kumimoji="1" lang="zh-TW" altLang="en-US" sz="1400" dirty="0">
                          <a:solidFill>
                            <a:schemeClr val="tx1"/>
                          </a:solidFill>
                          <a:latin typeface="Meiryo UI" panose="020B0604030504040204" pitchFamily="50" charset="-128"/>
                          <a:ea typeface="Meiryo UI" panose="020B0604030504040204" pitchFamily="50" charset="-128"/>
                        </a:rPr>
                        <a:t>代理回収結果一覧</a:t>
                      </a:r>
                      <a:r>
                        <a:rPr kumimoji="1" lang="ja-JP" altLang="en-US" sz="1400" dirty="0">
                          <a:solidFill>
                            <a:schemeClr val="tx1"/>
                          </a:solidFill>
                          <a:latin typeface="Meiryo UI" panose="020B0604030504040204" pitchFamily="50" charset="-128"/>
                          <a:ea typeface="Meiryo UI" panose="020B0604030504040204" pitchFamily="50" charset="-128"/>
                        </a:rPr>
                        <a:t>」を、</a:t>
                      </a:r>
                      <a:r>
                        <a:rPr kumimoji="1" lang="ja-JP" altLang="en-US" sz="1400" b="1" u="sng" dirty="0">
                          <a:solidFill>
                            <a:schemeClr val="tx1"/>
                          </a:solidFill>
                          <a:latin typeface="Meiryo UI" panose="020B0604030504040204" pitchFamily="50" charset="-128"/>
                          <a:ea typeface="Meiryo UI" panose="020B0604030504040204" pitchFamily="50" charset="-128"/>
                        </a:rPr>
                        <a:t>計算結果データ公開から</a:t>
                      </a:r>
                      <a:r>
                        <a:rPr kumimoji="1" lang="en-US" altLang="ja-JP" sz="1400" b="1" u="sng" dirty="0">
                          <a:solidFill>
                            <a:schemeClr val="tx1"/>
                          </a:solidFill>
                          <a:latin typeface="Meiryo UI" panose="020B0604030504040204" pitchFamily="50" charset="-128"/>
                          <a:ea typeface="Meiryo UI" panose="020B0604030504040204" pitchFamily="50" charset="-128"/>
                        </a:rPr>
                        <a:t>5</a:t>
                      </a:r>
                      <a:r>
                        <a:rPr kumimoji="1" lang="ja-JP" altLang="en-US" sz="1400" b="1" u="sng" dirty="0">
                          <a:solidFill>
                            <a:schemeClr val="tx1"/>
                          </a:solidFill>
                          <a:latin typeface="Meiryo UI" panose="020B0604030504040204" pitchFamily="50" charset="-128"/>
                          <a:ea typeface="Meiryo UI" panose="020B0604030504040204" pitchFamily="50" charset="-128"/>
                        </a:rPr>
                        <a:t>営業日以内</a:t>
                      </a:r>
                      <a:r>
                        <a:rPr kumimoji="1" lang="ja-JP" altLang="en-US" sz="1400" dirty="0">
                          <a:solidFill>
                            <a:schemeClr val="tx1"/>
                          </a:solidFill>
                          <a:latin typeface="Meiryo UI" panose="020B0604030504040204" pitchFamily="50" charset="-128"/>
                          <a:ea typeface="Meiryo UI" panose="020B0604030504040204" pitchFamily="50" charset="-128"/>
                        </a:rPr>
                        <a:t>に一送へご返却ください。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628142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ea"/>
                        <a:buNone/>
                        <a:tabLst/>
                        <a:defRPr/>
                      </a:pPr>
                      <a:r>
                        <a:rPr kumimoji="1" lang="en-US" altLang="ja-JP" sz="1400" dirty="0">
                          <a:latin typeface="Meiryo UI" panose="020B0604030504040204" pitchFamily="50" charset="-128"/>
                          <a:ea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rPr>
                        <a:t>：請求書作成／発行</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dirty="0">
                          <a:solidFill>
                            <a:schemeClr val="tx1"/>
                          </a:solidFill>
                          <a:latin typeface="Meiryo UI" panose="020B0604030504040204" pitchFamily="50" charset="-128"/>
                          <a:ea typeface="Meiryo UI" panose="020B0604030504040204" pitchFamily="50" charset="-128"/>
                        </a:rPr>
                        <a:t>a</a:t>
                      </a:r>
                      <a:r>
                        <a:rPr kumimoji="1" lang="ja-JP" altLang="en-US" sz="1400" dirty="0">
                          <a:solidFill>
                            <a:schemeClr val="tx1"/>
                          </a:solidFill>
                          <a:latin typeface="Meiryo UI" panose="020B0604030504040204" pitchFamily="50" charset="-128"/>
                          <a:ea typeface="Meiryo UI" panose="020B0604030504040204" pitchFamily="50" charset="-128"/>
                        </a:rPr>
                        <a:t>で取得した計算結果データをもとに、発電者さまへ個別請求ならびに請求内訳の通知を</a:t>
                      </a:r>
                      <a:endParaRPr kumimoji="1" lang="en-US" altLang="ja-JP" sz="1400" strike="dblStrike" baseline="0" dirty="0">
                        <a:solidFill>
                          <a:srgbClr val="FF0000"/>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rgbClr val="FF0000"/>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お願いします。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請求内訳のイメージは、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頁をご参照ください。</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ea"/>
                        <a:buNone/>
                        <a:tabLst/>
                        <a:defRPr/>
                      </a:pPr>
                      <a:r>
                        <a:rPr kumimoji="1" lang="en-US" altLang="ja-JP" sz="1400" dirty="0">
                          <a:latin typeface="Meiryo UI" panose="020B0604030504040204" pitchFamily="50" charset="-128"/>
                          <a:ea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rPr>
                        <a:t>：入金結果確認　　</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lgn="l" defTabSz="914400" rtl="0" eaLnBrk="1" latinLnBrk="0" hangingPunct="1">
                        <a:buFont typeface="Arial" panose="020B0604020202020204" pitchFamily="34" charset="0"/>
                        <a:buChar char="•"/>
                      </a:pPr>
                      <a:r>
                        <a:rPr kumimoji="1" lang="en-US" altLang="ja-JP" sz="1400" dirty="0">
                          <a:solidFill>
                            <a:schemeClr val="tx1"/>
                          </a:solidFill>
                          <a:latin typeface="Meiryo UI" panose="020B0604030504040204" pitchFamily="50" charset="-128"/>
                          <a:ea typeface="Meiryo UI" panose="020B0604030504040204" pitchFamily="50" charset="-128"/>
                        </a:rPr>
                        <a:t>c</a:t>
                      </a:r>
                      <a:r>
                        <a:rPr kumimoji="1" lang="ja-JP" altLang="en-US" sz="1400" dirty="0">
                          <a:solidFill>
                            <a:schemeClr val="tx1"/>
                          </a:solidFill>
                          <a:latin typeface="Meiryo UI" panose="020B0604030504040204" pitchFamily="50" charset="-128"/>
                          <a:ea typeface="Meiryo UI" panose="020B0604030504040204" pitchFamily="50" charset="-128"/>
                        </a:rPr>
                        <a:t>にて発行した請求書に基づく発電者さまからのお支払いについて、発電者さま毎の支払有無や入金日の管理をお願いします。</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ea"/>
                        <a:buNone/>
                        <a:tabLst/>
                        <a:defRPr/>
                      </a:pPr>
                      <a:r>
                        <a:rPr kumimoji="1" lang="en-US" altLang="ja-JP" sz="1400" dirty="0">
                          <a:latin typeface="Meiryo UI" panose="020B0604030504040204" pitchFamily="50" charset="-128"/>
                          <a:ea typeface="Meiryo UI" panose="020B0604030504040204" pitchFamily="50" charset="-128"/>
                        </a:rPr>
                        <a:t>e</a:t>
                      </a:r>
                      <a:r>
                        <a:rPr kumimoji="1" lang="ja-JP" altLang="en-US" sz="1400" dirty="0">
                          <a:latin typeface="Meiryo UI" panose="020B0604030504040204" pitchFamily="50" charset="-128"/>
                          <a:ea typeface="Meiryo UI" panose="020B0604030504040204" pitchFamily="50" charset="-128"/>
                        </a:rPr>
                        <a:t>：入金結果通知</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mj-ea"/>
                        <a:buNone/>
                        <a:tabLst/>
                        <a:defRPr/>
                      </a:pPr>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lgn="l" defTabSz="914400" rtl="0" eaLnBrk="1" latinLnBrk="0" hangingPunct="1">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支払結果を入力したデータを、</a:t>
                      </a:r>
                      <a:r>
                        <a:rPr kumimoji="1" lang="ja-JP" altLang="en-US" sz="1400" b="1" u="sng" dirty="0">
                          <a:solidFill>
                            <a:schemeClr val="tx1"/>
                          </a:solidFill>
                          <a:latin typeface="Meiryo UI" panose="020B0604030504040204" pitchFamily="50" charset="-128"/>
                          <a:ea typeface="Meiryo UI" panose="020B0604030504040204" pitchFamily="50" charset="-128"/>
                        </a:rPr>
                        <a:t>発電者さまの支払期日から</a:t>
                      </a:r>
                      <a:r>
                        <a:rPr kumimoji="1" lang="en-US" altLang="ja-JP" sz="1400" b="1" u="sng" dirty="0">
                          <a:solidFill>
                            <a:schemeClr val="tx1"/>
                          </a:solidFill>
                          <a:latin typeface="Meiryo UI" panose="020B0604030504040204" pitchFamily="50" charset="-128"/>
                          <a:ea typeface="Meiryo UI" panose="020B0604030504040204" pitchFamily="50" charset="-128"/>
                        </a:rPr>
                        <a:t>3</a:t>
                      </a:r>
                      <a:r>
                        <a:rPr kumimoji="1" lang="ja-JP" altLang="en-US" sz="1400" b="1" u="sng" dirty="0">
                          <a:solidFill>
                            <a:schemeClr val="tx1"/>
                          </a:solidFill>
                          <a:latin typeface="Meiryo UI" panose="020B0604030504040204" pitchFamily="50" charset="-128"/>
                          <a:ea typeface="Meiryo UI" panose="020B0604030504040204" pitchFamily="50" charset="-128"/>
                        </a:rPr>
                        <a:t>営業日以内</a:t>
                      </a:r>
                      <a:r>
                        <a:rPr kumimoji="1" lang="ja-JP" altLang="en-US" sz="1400" u="none" dirty="0">
                          <a:solidFill>
                            <a:schemeClr val="tx1"/>
                          </a:solidFill>
                          <a:latin typeface="Meiryo UI" panose="020B0604030504040204" pitchFamily="50" charset="-128"/>
                          <a:ea typeface="Meiryo UI" panose="020B0604030504040204" pitchFamily="50" charset="-128"/>
                        </a:rPr>
                        <a:t>に</a:t>
                      </a:r>
                      <a:r>
                        <a:rPr kumimoji="1" lang="ja-JP" altLang="en-US" sz="1400" dirty="0">
                          <a:solidFill>
                            <a:schemeClr val="tx1"/>
                          </a:solidFill>
                          <a:latin typeface="Meiryo UI" panose="020B0604030504040204" pitchFamily="50" charset="-128"/>
                          <a:ea typeface="Meiryo UI" panose="020B0604030504040204" pitchFamily="50" charset="-128"/>
                        </a:rPr>
                        <a:t>一送へご返却ください。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にて</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返却したデータを上書きする形で返却ください。</a:t>
                      </a:r>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ea"/>
                        <a:buNone/>
                        <a:tabLst/>
                        <a:defRPr/>
                      </a:pPr>
                      <a:r>
                        <a:rPr kumimoji="1" lang="en-US" altLang="ja-JP" sz="1400" dirty="0">
                          <a:solidFill>
                            <a:schemeClr val="tx1"/>
                          </a:solidFill>
                          <a:latin typeface="Meiryo UI" panose="020B0604030504040204" pitchFamily="50" charset="-128"/>
                          <a:ea typeface="Meiryo UI" panose="020B0604030504040204" pitchFamily="50" charset="-128"/>
                        </a:rPr>
                        <a:t>f</a:t>
                      </a:r>
                      <a:r>
                        <a:rPr kumimoji="1" lang="ja-JP" altLang="en-US" sz="1400" dirty="0">
                          <a:solidFill>
                            <a:schemeClr val="tx1"/>
                          </a:solidFill>
                          <a:latin typeface="Meiryo UI" panose="020B0604030504040204" pitchFamily="50" charset="-128"/>
                          <a:ea typeface="Meiryo UI" panose="020B0604030504040204" pitchFamily="50" charset="-128"/>
                        </a:rPr>
                        <a:t>：発電契約者さまから</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mj-ea"/>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    一送への支払い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mj-ea"/>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　　（支払期日内の発電 </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mj-ea"/>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     者さまからの入金分）</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marL="285750" indent="-285750" algn="l" defTabSz="914400" rtl="0" eaLnBrk="1" latinLnBrk="0" hangingPunct="1">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支払期日までに発電者さまから入金があった発電側課金額について、</a:t>
                      </a:r>
                      <a:r>
                        <a:rPr kumimoji="1" lang="ja-JP" altLang="en-US" sz="1400" b="1" u="sng" dirty="0">
                          <a:solidFill>
                            <a:schemeClr val="tx1"/>
                          </a:solidFill>
                          <a:latin typeface="Meiryo UI" panose="020B0604030504040204" pitchFamily="50" charset="-128"/>
                          <a:ea typeface="Meiryo UI" panose="020B0604030504040204" pitchFamily="50" charset="-128"/>
                        </a:rPr>
                        <a:t>発電者さまの支払期日の</a:t>
                      </a:r>
                      <a:r>
                        <a:rPr kumimoji="1" lang="ja-JP" altLang="en-US" sz="1400" b="1" u="sng" kern="1200" dirty="0">
                          <a:solidFill>
                            <a:schemeClr val="tx1"/>
                          </a:solidFill>
                          <a:latin typeface="Meiryo UI" panose="020B0604030504040204" pitchFamily="50" charset="-128"/>
                          <a:ea typeface="Meiryo UI" panose="020B0604030504040204" pitchFamily="50" charset="-128"/>
                          <a:cs typeface="+mn-cs"/>
                        </a:rPr>
                        <a:t>翌日から起算して</a:t>
                      </a:r>
                      <a:r>
                        <a:rPr kumimoji="1" lang="en-US" altLang="ja-JP" sz="1400" b="1" u="sng" kern="1200" dirty="0">
                          <a:solidFill>
                            <a:schemeClr val="tx1"/>
                          </a:solidFill>
                          <a:latin typeface="Meiryo UI" panose="020B0604030504040204" pitchFamily="50" charset="-128"/>
                          <a:ea typeface="Meiryo UI" panose="020B0604030504040204" pitchFamily="50" charset="-128"/>
                          <a:cs typeface="+mn-cs"/>
                        </a:rPr>
                        <a:t>10</a:t>
                      </a:r>
                      <a:r>
                        <a:rPr kumimoji="1" lang="ja-JP" altLang="en-US" sz="1400" b="1" u="sng" kern="1200" dirty="0">
                          <a:solidFill>
                            <a:schemeClr val="tx1"/>
                          </a:solidFill>
                          <a:latin typeface="Meiryo UI" panose="020B0604030504040204" pitchFamily="50" charset="-128"/>
                          <a:ea typeface="Meiryo UI" panose="020B0604030504040204" pitchFamily="50" charset="-128"/>
                          <a:cs typeface="+mn-cs"/>
                        </a:rPr>
                        <a:t>日以内</a:t>
                      </a:r>
                      <a:r>
                        <a:rPr kumimoji="1" lang="ja-JP" altLang="en-US" sz="1400" u="none" dirty="0">
                          <a:solidFill>
                            <a:schemeClr val="tx1"/>
                          </a:solidFill>
                          <a:latin typeface="Meiryo UI" panose="020B0604030504040204" pitchFamily="50" charset="-128"/>
                          <a:ea typeface="Meiryo UI" panose="020B0604030504040204" pitchFamily="50" charset="-128"/>
                        </a:rPr>
                        <a:t>に</a:t>
                      </a:r>
                      <a:r>
                        <a:rPr kumimoji="1" lang="ja-JP" altLang="en-US" sz="1400" dirty="0">
                          <a:solidFill>
                            <a:schemeClr val="tx1"/>
                          </a:solidFill>
                          <a:latin typeface="Meiryo UI" panose="020B0604030504040204" pitchFamily="50" charset="-128"/>
                          <a:ea typeface="Meiryo UI" panose="020B0604030504040204" pitchFamily="50" charset="-128"/>
                        </a:rPr>
                        <a:t>一送が指定する口座へお支払いください。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lgn="l" defTabSz="914400" rtl="0" eaLnBrk="1" latinLnBrk="0" hangingPunct="1">
                        <a:buFont typeface="Meiryo UI" panose="020B0604030504040204" pitchFamily="50" charset="-128"/>
                        <a:buChar char="※"/>
                      </a:pPr>
                      <a:r>
                        <a:rPr kumimoji="1" lang="ja-JP" altLang="en-US" sz="1400" dirty="0">
                          <a:solidFill>
                            <a:schemeClr val="tx1"/>
                          </a:solidFill>
                          <a:latin typeface="Meiryo UI" panose="020B0604030504040204" pitchFamily="50" charset="-128"/>
                          <a:ea typeface="Meiryo UI" panose="020B0604030504040204" pitchFamily="50" charset="-128"/>
                        </a:rPr>
                        <a:t>支払期日超過後の未収分に係る回収業務は本来の債権者である一送が行うため、支払期日超過後は発電者さまから発電契約者さまへのお支払いはできないよう、措置を講じてください。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lgn="l" defTabSz="914400" rtl="0" eaLnBrk="1" latinLnBrk="0" hangingPunct="1">
                        <a:buFont typeface="Meiryo UI" panose="020B0604030504040204" pitchFamily="50" charset="-128"/>
                        <a:buChar char="※"/>
                      </a:pPr>
                      <a:r>
                        <a:rPr kumimoji="1" lang="ja-JP" altLang="en-US" sz="1400" dirty="0">
                          <a:solidFill>
                            <a:schemeClr val="tx1"/>
                          </a:solidFill>
                          <a:latin typeface="Meiryo UI" panose="020B0604030504040204" pitchFamily="50" charset="-128"/>
                          <a:ea typeface="Meiryo UI" panose="020B0604030504040204" pitchFamily="50" charset="-128"/>
                        </a:rPr>
                        <a:t>仮に、支払期日超過後に発電者さまから入金があった場合は、発電者さまへご返金ください。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（支払期日超過により当月分の委託費用前払請求権は消滅します。）</a:t>
                      </a:r>
                    </a:p>
                  </a:txBody>
                  <a:tcPr/>
                </a:tc>
                <a:extLst>
                  <a:ext uri="{0D108BD9-81ED-4DB2-BD59-A6C34878D82A}">
                    <a16:rowId xmlns:a16="http://schemas.microsoft.com/office/drawing/2014/main" val="10006"/>
                  </a:ext>
                </a:extLst>
              </a:tr>
              <a:tr h="37084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その他：</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発電者さまからの</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問い合わせ対応</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発電契約者さまが実施する個別請求に関する問い合わせについては、発電契約者さまにてご対応をお願いします。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lgn="l" defTabSz="914400" rtl="0" eaLnBrk="1" latinLnBrk="0" hangingPunct="1">
                        <a:buFont typeface="Meiryo UI" panose="020B0604030504040204" pitchFamily="50" charset="-128"/>
                        <a:buChar char="※"/>
                      </a:pPr>
                      <a:r>
                        <a:rPr kumimoji="1" lang="ja-JP" altLang="en-US" sz="1400" kern="1200" dirty="0">
                          <a:solidFill>
                            <a:schemeClr val="tx1"/>
                          </a:solidFill>
                          <a:latin typeface="Meiryo UI" panose="020B0604030504040204" pitchFamily="50" charset="-128"/>
                          <a:ea typeface="Meiryo UI" panose="020B0604030504040204" pitchFamily="50" charset="-128"/>
                          <a:cs typeface="+mn-cs"/>
                        </a:rPr>
                        <a:t>発電側課金額の内訳に関する問い合わせは一送にて対応します。</a:t>
                      </a:r>
                      <a:endParaRPr kumimoji="1" lang="en-US" altLang="ja-JP" sz="140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0157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D38C54E-FB2F-40CE-9E4F-7C33132060C8}" type="slidenum">
              <a:rPr lang="ja-JP" altLang="en-US" smtClean="0"/>
              <a:pPr/>
              <a:t>11</a:t>
            </a:fld>
            <a:endParaRPr lang="ja-JP" altLang="en-US"/>
          </a:p>
        </p:txBody>
      </p:sp>
      <p:sp>
        <p:nvSpPr>
          <p:cNvPr id="33" name="Text Box 41">
            <a:extLst>
              <a:ext uri="{FF2B5EF4-FFF2-40B4-BE49-F238E27FC236}">
                <a16:creationId xmlns:a16="http://schemas.microsoft.com/office/drawing/2014/main" id="{00B1B4AC-7AFA-4744-8535-A97862A6CAA9}"/>
              </a:ext>
            </a:extLst>
          </p:cNvPr>
          <p:cNvSpPr txBox="1">
            <a:spLocks noChangeArrowheads="1"/>
          </p:cNvSpPr>
          <p:nvPr/>
        </p:nvSpPr>
        <p:spPr bwMode="auto">
          <a:xfrm>
            <a:off x="0" y="127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000" dirty="0">
                <a:latin typeface="Meiryo UI" panose="020B0604030504040204" pitchFamily="50" charset="-128"/>
                <a:ea typeface="Meiryo UI" panose="020B0604030504040204" pitchFamily="50" charset="-128"/>
              </a:rPr>
              <a:t>発電契約者さま経由でのお支払い方法の比較（相殺と個別請求の違い）</a:t>
            </a:r>
          </a:p>
        </p:txBody>
      </p:sp>
      <p:graphicFrame>
        <p:nvGraphicFramePr>
          <p:cNvPr id="30" name="表 3">
            <a:extLst>
              <a:ext uri="{FF2B5EF4-FFF2-40B4-BE49-F238E27FC236}">
                <a16:creationId xmlns:a16="http://schemas.microsoft.com/office/drawing/2014/main" id="{5E3BD2D8-C319-4759-8C67-400F4287ECE7}"/>
              </a:ext>
            </a:extLst>
          </p:cNvPr>
          <p:cNvGraphicFramePr>
            <a:graphicFrameLocks noGrp="1"/>
          </p:cNvGraphicFramePr>
          <p:nvPr>
            <p:extLst>
              <p:ext uri="{D42A27DB-BD31-4B8C-83A1-F6EECF244321}">
                <p14:modId xmlns:p14="http://schemas.microsoft.com/office/powerpoint/2010/main" val="2117916292"/>
              </p:ext>
            </p:extLst>
          </p:nvPr>
        </p:nvGraphicFramePr>
        <p:xfrm>
          <a:off x="186018" y="1625599"/>
          <a:ext cx="8737746" cy="5107731"/>
        </p:xfrm>
        <a:graphic>
          <a:graphicData uri="http://schemas.openxmlformats.org/drawingml/2006/table">
            <a:tbl>
              <a:tblPr firstRow="1" bandRow="1">
                <a:tableStyleId>{5C22544A-7EE6-4342-B048-85BDC9FD1C3A}</a:tableStyleId>
              </a:tblPr>
              <a:tblGrid>
                <a:gridCol w="4368873">
                  <a:extLst>
                    <a:ext uri="{9D8B030D-6E8A-4147-A177-3AD203B41FA5}">
                      <a16:colId xmlns:a16="http://schemas.microsoft.com/office/drawing/2014/main" val="1476982448"/>
                    </a:ext>
                  </a:extLst>
                </a:gridCol>
                <a:gridCol w="4368873">
                  <a:extLst>
                    <a:ext uri="{9D8B030D-6E8A-4147-A177-3AD203B41FA5}">
                      <a16:colId xmlns:a16="http://schemas.microsoft.com/office/drawing/2014/main" val="2934135022"/>
                    </a:ext>
                  </a:extLst>
                </a:gridCol>
              </a:tblGrid>
              <a:tr h="336310">
                <a:tc>
                  <a:txBody>
                    <a:bodyPr/>
                    <a:lstStyle/>
                    <a:p>
                      <a:pPr algn="ctr"/>
                      <a:r>
                        <a:rPr kumimoji="1" lang="ja-JP" altLang="en-US" sz="1600" b="1" dirty="0">
                          <a:latin typeface="Meiryo UI" panose="020B0604030504040204" pitchFamily="50" charset="-128"/>
                          <a:ea typeface="Meiryo UI" panose="020B0604030504040204" pitchFamily="50" charset="-128"/>
                        </a:rPr>
                        <a:t>相殺する場合</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個別に請求する場合</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84602968"/>
                  </a:ext>
                </a:extLst>
              </a:tr>
              <a:tr h="4771421">
                <a:tc>
                  <a:txBody>
                    <a:bodyPr/>
                    <a:lstStyle/>
                    <a:p>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00804652"/>
                  </a:ext>
                </a:extLst>
              </a:tr>
            </a:tbl>
          </a:graphicData>
        </a:graphic>
      </p:graphicFrame>
      <p:sp>
        <p:nvSpPr>
          <p:cNvPr id="31" name="テキスト ボックス 30">
            <a:extLst>
              <a:ext uri="{FF2B5EF4-FFF2-40B4-BE49-F238E27FC236}">
                <a16:creationId xmlns:a16="http://schemas.microsoft.com/office/drawing/2014/main" id="{7FD368E4-C4D7-4D46-A73A-08B4A8CAF00C}"/>
              </a:ext>
            </a:extLst>
          </p:cNvPr>
          <p:cNvSpPr txBox="1"/>
          <p:nvPr/>
        </p:nvSpPr>
        <p:spPr>
          <a:xfrm>
            <a:off x="612896" y="2043670"/>
            <a:ext cx="3384000" cy="468000"/>
          </a:xfrm>
          <a:prstGeom prst="rect">
            <a:avLst/>
          </a:prstGeom>
          <a:solidFill>
            <a:schemeClr val="bg1"/>
          </a:solidFill>
          <a:ln>
            <a:solidFill>
              <a:schemeClr val="tx1">
                <a:lumMod val="65000"/>
                <a:lumOff val="35000"/>
              </a:schemeClr>
            </a:solidFill>
          </a:ln>
        </p:spPr>
        <p:txBody>
          <a:bodyPr wrap="square" lIns="36000" tIns="36000" rIns="36000" bIns="36000" rtlCol="0" anchor="ctr" anchorCtr="1">
            <a:noAutofit/>
          </a:bodyPr>
          <a:lstStyle/>
          <a:p>
            <a:pPr algn="ctr"/>
            <a:r>
              <a:rPr lang="ja-JP" altLang="en-US" sz="1400" dirty="0">
                <a:latin typeface="Meiryo UI" panose="020B0604030504040204" pitchFamily="50" charset="-128"/>
                <a:ea typeface="Meiryo UI" panose="020B0604030504040204" pitchFamily="50" charset="-128"/>
              </a:rPr>
              <a:t>計算結果データ取得</a:t>
            </a:r>
            <a:endParaRPr kumimoji="1" lang="ja-JP" altLang="en-US" sz="14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23D9E1BB-FD03-4FE4-94DF-C95CDAE68BB6}"/>
              </a:ext>
            </a:extLst>
          </p:cNvPr>
          <p:cNvSpPr txBox="1"/>
          <p:nvPr/>
        </p:nvSpPr>
        <p:spPr>
          <a:xfrm>
            <a:off x="612896" y="3679624"/>
            <a:ext cx="3384000" cy="468000"/>
          </a:xfrm>
          <a:prstGeom prst="rect">
            <a:avLst/>
          </a:prstGeom>
          <a:solidFill>
            <a:schemeClr val="bg1"/>
          </a:solidFill>
          <a:ln>
            <a:solidFill>
              <a:schemeClr val="tx1">
                <a:lumMod val="65000"/>
                <a:lumOff val="35000"/>
              </a:schemeClr>
            </a:solidFill>
          </a:ln>
        </p:spPr>
        <p:txBody>
          <a:bodyPr wrap="square" lIns="36000" tIns="36000" rIns="36000" bIns="36000" rtlCol="0" anchor="ctr" anchorCtr="1">
            <a:noAutofit/>
          </a:bodyPr>
          <a:lstStyle/>
          <a:p>
            <a:pPr algn="ctr"/>
            <a:r>
              <a:rPr kumimoji="1" lang="ja-JP" altLang="en-US" sz="1400" dirty="0">
                <a:latin typeface="Meiryo UI" panose="020B0604030504040204" pitchFamily="50" charset="-128"/>
                <a:ea typeface="Meiryo UI" panose="020B0604030504040204" pitchFamily="50" charset="-128"/>
              </a:rPr>
              <a:t>発電者さまへ相殺結果通知</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（相殺した旨と内訳の通知）</a:t>
            </a:r>
            <a:endParaRPr kumimoji="1" lang="en-US" altLang="ja-JP" sz="12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F790B3DB-D128-4DF3-8A61-71C617EC639A}"/>
              </a:ext>
            </a:extLst>
          </p:cNvPr>
          <p:cNvSpPr txBox="1"/>
          <p:nvPr/>
        </p:nvSpPr>
        <p:spPr>
          <a:xfrm>
            <a:off x="612896" y="6182565"/>
            <a:ext cx="3384000" cy="468000"/>
          </a:xfrm>
          <a:prstGeom prst="rect">
            <a:avLst/>
          </a:prstGeom>
          <a:solidFill>
            <a:schemeClr val="bg1"/>
          </a:solidFill>
          <a:ln>
            <a:solidFill>
              <a:schemeClr val="tx1">
                <a:lumMod val="65000"/>
                <a:lumOff val="35000"/>
              </a:schemeClr>
            </a:solidFill>
          </a:ln>
        </p:spPr>
        <p:txBody>
          <a:bodyPr wrap="square" lIns="36000" tIns="36000" rIns="36000" bIns="36000" rtlCol="0" anchor="ctr" anchorCtr="1">
            <a:noAutofit/>
          </a:bodyPr>
          <a:lstStyle/>
          <a:p>
            <a:pPr algn="ctr"/>
            <a:r>
              <a:rPr lang="ja-JP" altLang="en-US" sz="1400" dirty="0">
                <a:latin typeface="Meiryo UI" panose="020B0604030504040204" pitchFamily="50" charset="-128"/>
                <a:ea typeface="Meiryo UI" panose="020B0604030504040204" pitchFamily="50" charset="-128"/>
              </a:rPr>
              <a:t>発電契約者さまから一送へ</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発電側課金額の支払い</a:t>
            </a:r>
            <a:endParaRPr lang="en-US" altLang="ja-JP" sz="14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C57DF549-610D-4149-84AA-29B8260F200C}"/>
              </a:ext>
            </a:extLst>
          </p:cNvPr>
          <p:cNvSpPr txBox="1"/>
          <p:nvPr/>
        </p:nvSpPr>
        <p:spPr>
          <a:xfrm>
            <a:off x="612896" y="2861647"/>
            <a:ext cx="3384000" cy="468000"/>
          </a:xfrm>
          <a:prstGeom prst="rect">
            <a:avLst/>
          </a:prstGeom>
          <a:solidFill>
            <a:schemeClr val="bg1"/>
          </a:solidFill>
          <a:ln>
            <a:solidFill>
              <a:schemeClr val="tx1">
                <a:lumMod val="65000"/>
                <a:lumOff val="35000"/>
              </a:schemeClr>
            </a:solidFill>
          </a:ln>
        </p:spPr>
        <p:txBody>
          <a:bodyPr wrap="square" lIns="36000" tIns="36000" rIns="36000" bIns="36000" rtlCol="0" anchor="ctr" anchorCtr="1">
            <a:noAutofit/>
          </a:bodyPr>
          <a:lstStyle/>
          <a:p>
            <a:pPr algn="ctr"/>
            <a:r>
              <a:rPr lang="ja-JP" altLang="en-US" sz="1400" dirty="0">
                <a:latin typeface="Meiryo UI" panose="020B0604030504040204" pitchFamily="50" charset="-128"/>
                <a:ea typeface="Meiryo UI" panose="020B0604030504040204" pitchFamily="50" charset="-128"/>
              </a:rPr>
              <a:t>一送へ相殺結果回答</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a:t>
            </a:r>
            <a:r>
              <a:rPr lang="zh-TW" altLang="en-US" sz="1400" dirty="0">
                <a:latin typeface="Meiryo UI" panose="020B0604030504040204" pitchFamily="50" charset="-128"/>
                <a:ea typeface="Meiryo UI" panose="020B0604030504040204" pitchFamily="50" charset="-128"/>
              </a:rPr>
              <a:t>代理回収結果一覧</a:t>
            </a:r>
            <a:r>
              <a:rPr lang="ja-JP" altLang="en-US" sz="1400" dirty="0">
                <a:latin typeface="Meiryo UI" panose="020B0604030504040204" pitchFamily="50" charset="-128"/>
                <a:ea typeface="Meiryo UI" panose="020B0604030504040204" pitchFamily="50" charset="-128"/>
              </a:rPr>
              <a:t>」送付）</a:t>
            </a:r>
            <a:endParaRPr lang="en-US" altLang="ja-JP" sz="14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FE7EAD2-562D-471F-91E5-A9FFA20716AE}"/>
              </a:ext>
            </a:extLst>
          </p:cNvPr>
          <p:cNvSpPr txBox="1"/>
          <p:nvPr/>
        </p:nvSpPr>
        <p:spPr>
          <a:xfrm>
            <a:off x="4928505" y="2043670"/>
            <a:ext cx="3384000" cy="468000"/>
          </a:xfrm>
          <a:prstGeom prst="rect">
            <a:avLst/>
          </a:prstGeom>
          <a:solidFill>
            <a:schemeClr val="bg1"/>
          </a:solidFill>
          <a:ln>
            <a:solidFill>
              <a:schemeClr val="tx1">
                <a:lumMod val="65000"/>
                <a:lumOff val="35000"/>
              </a:schemeClr>
            </a:solidFill>
          </a:ln>
        </p:spPr>
        <p:txBody>
          <a:bodyPr wrap="square" lIns="36000" tIns="36000" rIns="36000" bIns="36000" rtlCol="0" anchor="ctr" anchorCtr="1">
            <a:noAutofit/>
          </a:bodyPr>
          <a:lstStyle/>
          <a:p>
            <a:pPr algn="ctr"/>
            <a:r>
              <a:rPr lang="ja-JP" altLang="en-US" sz="1400" dirty="0">
                <a:latin typeface="Meiryo UI" panose="020B0604030504040204" pitchFamily="50" charset="-128"/>
                <a:ea typeface="Meiryo UI" panose="020B0604030504040204" pitchFamily="50" charset="-128"/>
              </a:rPr>
              <a:t>計算結果データ取得</a:t>
            </a:r>
            <a:endParaRPr kumimoji="1" lang="en-US" altLang="ja-JP" sz="14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D6F8BA6C-6124-4A00-8F78-EC1FD3332810}"/>
              </a:ext>
            </a:extLst>
          </p:cNvPr>
          <p:cNvSpPr txBox="1"/>
          <p:nvPr/>
        </p:nvSpPr>
        <p:spPr>
          <a:xfrm>
            <a:off x="4928505" y="6133556"/>
            <a:ext cx="3384000" cy="468000"/>
          </a:xfrm>
          <a:prstGeom prst="rect">
            <a:avLst/>
          </a:prstGeom>
          <a:solidFill>
            <a:schemeClr val="bg1"/>
          </a:solidFill>
          <a:ln>
            <a:solidFill>
              <a:schemeClr val="tx1">
                <a:lumMod val="65000"/>
                <a:lumOff val="35000"/>
              </a:schemeClr>
            </a:solidFill>
          </a:ln>
        </p:spPr>
        <p:txBody>
          <a:bodyPr wrap="square" lIns="36000" tIns="36000" rIns="36000" bIns="36000" rtlCol="0" anchor="ctr" anchorCtr="1">
            <a:noAutofit/>
          </a:bodyPr>
          <a:lstStyle/>
          <a:p>
            <a:pPr algn="ctr"/>
            <a:r>
              <a:rPr kumimoji="1" lang="ja-JP" altLang="en-US" sz="1400" dirty="0">
                <a:latin typeface="Meiryo UI" panose="020B0604030504040204" pitchFamily="50" charset="-128"/>
                <a:ea typeface="Meiryo UI" panose="020B0604030504040204" pitchFamily="50" charset="-128"/>
              </a:rPr>
              <a:t>発電契約者さまから一送へ</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発電側課金額の支払い</a:t>
            </a:r>
            <a:endParaRPr kumimoji="1" lang="en-US" altLang="ja-JP" sz="140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867FC149-9A2A-4F48-90D0-56065C26CDA5}"/>
              </a:ext>
            </a:extLst>
          </p:cNvPr>
          <p:cNvSpPr txBox="1"/>
          <p:nvPr/>
        </p:nvSpPr>
        <p:spPr>
          <a:xfrm>
            <a:off x="4928505" y="3679624"/>
            <a:ext cx="3384000" cy="468000"/>
          </a:xfrm>
          <a:prstGeom prst="rect">
            <a:avLst/>
          </a:prstGeom>
          <a:solidFill>
            <a:schemeClr val="bg1"/>
          </a:solidFill>
          <a:ln>
            <a:solidFill>
              <a:schemeClr val="tx1">
                <a:lumMod val="65000"/>
                <a:lumOff val="35000"/>
              </a:schemeClr>
            </a:solidFill>
          </a:ln>
        </p:spPr>
        <p:txBody>
          <a:bodyPr wrap="square" lIns="36000" tIns="36000" rIns="36000" bIns="36000" rtlCol="0" anchor="ctr" anchorCtr="1">
            <a:noAutofit/>
          </a:bodyPr>
          <a:lstStyle/>
          <a:p>
            <a:pPr algn="ctr"/>
            <a:r>
              <a:rPr lang="ja-JP" altLang="en-US" sz="1400" dirty="0">
                <a:latin typeface="Meiryo UI" panose="020B0604030504040204" pitchFamily="50" charset="-128"/>
                <a:ea typeface="Meiryo UI" panose="020B0604030504040204" pitchFamily="50" charset="-128"/>
              </a:rPr>
              <a:t>発電者さまへ請求書作成／発行</a:t>
            </a:r>
            <a:endParaRPr lang="en-US" altLang="ja-JP" sz="1400" dirty="0">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30F9EF79-BBCE-46BB-8251-A6E21EA84B23}"/>
              </a:ext>
            </a:extLst>
          </p:cNvPr>
          <p:cNvSpPr txBox="1"/>
          <p:nvPr/>
        </p:nvSpPr>
        <p:spPr>
          <a:xfrm>
            <a:off x="4928505" y="4497601"/>
            <a:ext cx="3384000" cy="468000"/>
          </a:xfrm>
          <a:prstGeom prst="rect">
            <a:avLst/>
          </a:prstGeom>
          <a:solidFill>
            <a:schemeClr val="bg1"/>
          </a:solidFill>
          <a:ln>
            <a:solidFill>
              <a:schemeClr val="tx1">
                <a:lumMod val="65000"/>
                <a:lumOff val="35000"/>
              </a:schemeClr>
            </a:solidFill>
          </a:ln>
        </p:spPr>
        <p:txBody>
          <a:bodyPr wrap="square" lIns="36000" tIns="36000" rIns="36000" bIns="36000" rtlCol="0" anchor="ctr" anchorCtr="1">
            <a:noAutofit/>
          </a:bodyPr>
          <a:lstStyle/>
          <a:p>
            <a:pPr algn="ctr"/>
            <a:r>
              <a:rPr lang="ja-JP" altLang="en-US" sz="1400" dirty="0">
                <a:latin typeface="Meiryo UI" panose="020B0604030504040204" pitchFamily="50" charset="-128"/>
                <a:ea typeface="Meiryo UI" panose="020B0604030504040204" pitchFamily="50" charset="-128"/>
              </a:rPr>
              <a:t>入金結果確認</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（発電者さまからの入金管理）</a:t>
            </a:r>
            <a:endParaRPr kumimoji="1" lang="en-US" altLang="ja-JP" sz="1400"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7DD2B42E-608D-4794-A38C-82F2EB9868CE}"/>
              </a:ext>
            </a:extLst>
          </p:cNvPr>
          <p:cNvSpPr txBox="1"/>
          <p:nvPr/>
        </p:nvSpPr>
        <p:spPr>
          <a:xfrm>
            <a:off x="4928505" y="2861647"/>
            <a:ext cx="3384000" cy="468000"/>
          </a:xfrm>
          <a:prstGeom prst="rect">
            <a:avLst/>
          </a:prstGeom>
          <a:solidFill>
            <a:schemeClr val="bg1"/>
          </a:solidFill>
          <a:ln>
            <a:solidFill>
              <a:schemeClr val="tx1">
                <a:lumMod val="65000"/>
                <a:lumOff val="35000"/>
              </a:schemeClr>
            </a:solidFill>
          </a:ln>
        </p:spPr>
        <p:txBody>
          <a:bodyPr wrap="square" lIns="36000" tIns="36000" rIns="36000" bIns="36000" rtlCol="0" anchor="ctr" anchorCtr="1">
            <a:noAutofit/>
          </a:bodyPr>
          <a:lstStyle/>
          <a:p>
            <a:pPr algn="ctr"/>
            <a:r>
              <a:rPr lang="ja-JP" altLang="en-US" sz="1400" dirty="0">
                <a:latin typeface="Meiryo UI" panose="020B0604030504040204" pitchFamily="50" charset="-128"/>
                <a:ea typeface="Meiryo UI" panose="020B0604030504040204" pitchFamily="50" charset="-128"/>
              </a:rPr>
              <a:t>一送へ個別請求意思の連絡</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a:t>
            </a:r>
            <a:r>
              <a:rPr lang="zh-TW" altLang="en-US" sz="1400" dirty="0">
                <a:latin typeface="Meiryo UI" panose="020B0604030504040204" pitchFamily="50" charset="-128"/>
                <a:ea typeface="Meiryo UI" panose="020B0604030504040204" pitchFamily="50" charset="-128"/>
              </a:rPr>
              <a:t>代理回収結果一覧</a:t>
            </a:r>
            <a:r>
              <a:rPr lang="ja-JP" altLang="en-US" sz="1400" dirty="0">
                <a:latin typeface="Meiryo UI" panose="020B0604030504040204" pitchFamily="50" charset="-128"/>
                <a:ea typeface="Meiryo UI" panose="020B0604030504040204" pitchFamily="50" charset="-128"/>
              </a:rPr>
              <a:t>」送付</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回目</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3C2A62E6-BC07-4197-BE13-F27362C53354}"/>
              </a:ext>
            </a:extLst>
          </p:cNvPr>
          <p:cNvSpPr txBox="1"/>
          <p:nvPr/>
        </p:nvSpPr>
        <p:spPr>
          <a:xfrm>
            <a:off x="4928505" y="5315578"/>
            <a:ext cx="3384000" cy="468000"/>
          </a:xfrm>
          <a:prstGeom prst="rect">
            <a:avLst/>
          </a:prstGeom>
          <a:solidFill>
            <a:schemeClr val="bg1"/>
          </a:solidFill>
          <a:ln>
            <a:solidFill>
              <a:schemeClr val="tx1">
                <a:lumMod val="65000"/>
                <a:lumOff val="35000"/>
              </a:schemeClr>
            </a:solidFill>
          </a:ln>
        </p:spPr>
        <p:txBody>
          <a:bodyPr wrap="square" lIns="36000" tIns="36000" rIns="36000" bIns="36000" rtlCol="0" anchor="ctr" anchorCtr="1">
            <a:noAutofit/>
          </a:bodyPr>
          <a:lstStyle/>
          <a:p>
            <a:pPr algn="ctr"/>
            <a:r>
              <a:rPr kumimoji="1" lang="ja-JP" altLang="en-US" sz="1400" dirty="0">
                <a:latin typeface="Meiryo UI" panose="020B0604030504040204" pitchFamily="50" charset="-128"/>
                <a:ea typeface="Meiryo UI" panose="020B0604030504040204" pitchFamily="50" charset="-128"/>
              </a:rPr>
              <a:t>一送へ発電者さまからの入金結果通知</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a:t>
            </a:r>
            <a:r>
              <a:rPr lang="zh-TW" altLang="en-US" sz="1400" dirty="0">
                <a:latin typeface="Meiryo UI" panose="020B0604030504040204" pitchFamily="50" charset="-128"/>
                <a:ea typeface="Meiryo UI" panose="020B0604030504040204" pitchFamily="50" charset="-128"/>
              </a:rPr>
              <a:t>代理回収結果一覧</a:t>
            </a:r>
            <a:r>
              <a:rPr lang="ja-JP" altLang="en-US" sz="1400" dirty="0">
                <a:latin typeface="Meiryo UI" panose="020B0604030504040204" pitchFamily="50" charset="-128"/>
                <a:ea typeface="Meiryo UI" panose="020B0604030504040204" pitchFamily="50" charset="-128"/>
              </a:rPr>
              <a:t>」送付</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回目</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cxnSp>
        <p:nvCxnSpPr>
          <p:cNvPr id="58" name="直線矢印コネクタ 57">
            <a:extLst>
              <a:ext uri="{FF2B5EF4-FFF2-40B4-BE49-F238E27FC236}">
                <a16:creationId xmlns:a16="http://schemas.microsoft.com/office/drawing/2014/main" id="{C6EB83A2-3900-438E-8E5E-B5CFD3676439}"/>
              </a:ext>
            </a:extLst>
          </p:cNvPr>
          <p:cNvCxnSpPr>
            <a:cxnSpLocks/>
            <a:stCxn id="31" idx="2"/>
            <a:endCxn id="36" idx="0"/>
          </p:cNvCxnSpPr>
          <p:nvPr/>
        </p:nvCxnSpPr>
        <p:spPr>
          <a:xfrm>
            <a:off x="2304896" y="2511670"/>
            <a:ext cx="0" cy="349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0E7029D3-23A7-47A0-BB07-C8045C8B13D6}"/>
              </a:ext>
            </a:extLst>
          </p:cNvPr>
          <p:cNvCxnSpPr>
            <a:cxnSpLocks/>
            <a:stCxn id="36" idx="2"/>
            <a:endCxn id="34" idx="0"/>
          </p:cNvCxnSpPr>
          <p:nvPr/>
        </p:nvCxnSpPr>
        <p:spPr>
          <a:xfrm>
            <a:off x="2304896" y="3329647"/>
            <a:ext cx="0" cy="349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9EFE2DFD-5B55-4F28-97A3-52AB6D86C9F3}"/>
              </a:ext>
            </a:extLst>
          </p:cNvPr>
          <p:cNvCxnSpPr>
            <a:cxnSpLocks/>
            <a:stCxn id="34" idx="2"/>
            <a:endCxn id="35" idx="0"/>
          </p:cNvCxnSpPr>
          <p:nvPr/>
        </p:nvCxnSpPr>
        <p:spPr>
          <a:xfrm>
            <a:off x="2304896" y="4147624"/>
            <a:ext cx="0" cy="20349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259A5AD1-382A-4F89-87DB-3CB32FEA5FBC}"/>
              </a:ext>
            </a:extLst>
          </p:cNvPr>
          <p:cNvCxnSpPr>
            <a:cxnSpLocks/>
            <a:stCxn id="37" idx="2"/>
            <a:endCxn id="55" idx="0"/>
          </p:cNvCxnSpPr>
          <p:nvPr/>
        </p:nvCxnSpPr>
        <p:spPr>
          <a:xfrm>
            <a:off x="6620505" y="2511670"/>
            <a:ext cx="0" cy="349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5BCBECC5-F1C9-4164-BADD-2731A8C73432}"/>
              </a:ext>
            </a:extLst>
          </p:cNvPr>
          <p:cNvCxnSpPr>
            <a:cxnSpLocks/>
            <a:stCxn id="55" idx="2"/>
            <a:endCxn id="42" idx="0"/>
          </p:cNvCxnSpPr>
          <p:nvPr/>
        </p:nvCxnSpPr>
        <p:spPr>
          <a:xfrm>
            <a:off x="6620505" y="3329647"/>
            <a:ext cx="0" cy="349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52889EC7-6CE0-4F94-9E2E-3F04C098CE05}"/>
              </a:ext>
            </a:extLst>
          </p:cNvPr>
          <p:cNvCxnSpPr>
            <a:cxnSpLocks/>
            <a:stCxn id="42" idx="2"/>
            <a:endCxn id="53" idx="0"/>
          </p:cNvCxnSpPr>
          <p:nvPr/>
        </p:nvCxnSpPr>
        <p:spPr>
          <a:xfrm>
            <a:off x="6620505" y="4147624"/>
            <a:ext cx="0" cy="349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C0E68068-F9BC-4C2E-BAED-4D3AEB0D30FF}"/>
              </a:ext>
            </a:extLst>
          </p:cNvPr>
          <p:cNvCxnSpPr>
            <a:cxnSpLocks/>
            <a:stCxn id="53" idx="2"/>
            <a:endCxn id="57" idx="0"/>
          </p:cNvCxnSpPr>
          <p:nvPr/>
        </p:nvCxnSpPr>
        <p:spPr>
          <a:xfrm>
            <a:off x="6620505" y="4965601"/>
            <a:ext cx="0" cy="349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22ED5144-BA76-4961-B73A-DDE15A51BB43}"/>
              </a:ext>
            </a:extLst>
          </p:cNvPr>
          <p:cNvCxnSpPr>
            <a:cxnSpLocks/>
            <a:stCxn id="57" idx="2"/>
            <a:endCxn id="38" idx="0"/>
          </p:cNvCxnSpPr>
          <p:nvPr/>
        </p:nvCxnSpPr>
        <p:spPr>
          <a:xfrm>
            <a:off x="6620505" y="5783578"/>
            <a:ext cx="0" cy="3499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円/楕円 69"/>
          <p:cNvSpPr/>
          <p:nvPr/>
        </p:nvSpPr>
        <p:spPr>
          <a:xfrm>
            <a:off x="3861678" y="2015558"/>
            <a:ext cx="361268" cy="332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Ａ</a:t>
            </a:r>
          </a:p>
        </p:txBody>
      </p:sp>
      <p:sp>
        <p:nvSpPr>
          <p:cNvPr id="72" name="円/楕円 71"/>
          <p:cNvSpPr/>
          <p:nvPr/>
        </p:nvSpPr>
        <p:spPr>
          <a:xfrm>
            <a:off x="3861678" y="3509605"/>
            <a:ext cx="361268" cy="332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latin typeface="Meiryo UI" panose="020B0604030504040204" pitchFamily="50" charset="-128"/>
                <a:ea typeface="Meiryo UI" panose="020B0604030504040204" pitchFamily="50" charset="-128"/>
              </a:rPr>
              <a:t>C</a:t>
            </a:r>
            <a:endParaRPr kumimoji="1" lang="ja-JP" altLang="en-US" sz="1600" dirty="0">
              <a:latin typeface="Meiryo UI" panose="020B0604030504040204" pitchFamily="50" charset="-128"/>
              <a:ea typeface="Meiryo UI" panose="020B0604030504040204" pitchFamily="50" charset="-128"/>
            </a:endParaRPr>
          </a:p>
        </p:txBody>
      </p:sp>
      <p:sp>
        <p:nvSpPr>
          <p:cNvPr id="75" name="円/楕円 74"/>
          <p:cNvSpPr/>
          <p:nvPr/>
        </p:nvSpPr>
        <p:spPr>
          <a:xfrm>
            <a:off x="3861678" y="2706492"/>
            <a:ext cx="361268" cy="332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latin typeface="Meiryo UI" panose="020B0604030504040204" pitchFamily="50" charset="-128"/>
                <a:ea typeface="Meiryo UI" panose="020B0604030504040204" pitchFamily="50" charset="-128"/>
              </a:rPr>
              <a:t>B</a:t>
            </a:r>
            <a:endParaRPr kumimoji="1" lang="ja-JP" altLang="en-US" sz="1600" dirty="0">
              <a:latin typeface="Meiryo UI" panose="020B0604030504040204" pitchFamily="50" charset="-128"/>
              <a:ea typeface="Meiryo UI" panose="020B0604030504040204" pitchFamily="50" charset="-128"/>
            </a:endParaRPr>
          </a:p>
        </p:txBody>
      </p:sp>
      <p:sp>
        <p:nvSpPr>
          <p:cNvPr id="39" name="円/楕円 38"/>
          <p:cNvSpPr/>
          <p:nvPr/>
        </p:nvSpPr>
        <p:spPr>
          <a:xfrm>
            <a:off x="8160376" y="1949003"/>
            <a:ext cx="361268" cy="3327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Meiryo UI" panose="020B0604030504040204" pitchFamily="50" charset="-128"/>
                <a:ea typeface="Meiryo UI" panose="020B0604030504040204" pitchFamily="50" charset="-128"/>
              </a:rPr>
              <a:t>a</a:t>
            </a:r>
            <a:endParaRPr kumimoji="1" lang="ja-JP" altLang="en-US" sz="1600" dirty="0">
              <a:latin typeface="Meiryo UI" panose="020B0604030504040204" pitchFamily="50" charset="-128"/>
              <a:ea typeface="Meiryo UI" panose="020B0604030504040204" pitchFamily="50" charset="-128"/>
            </a:endParaRPr>
          </a:p>
        </p:txBody>
      </p:sp>
      <p:sp>
        <p:nvSpPr>
          <p:cNvPr id="40" name="円/楕円 39"/>
          <p:cNvSpPr/>
          <p:nvPr/>
        </p:nvSpPr>
        <p:spPr>
          <a:xfrm>
            <a:off x="8160376" y="2600959"/>
            <a:ext cx="361268" cy="3327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Meiryo UI" panose="020B0604030504040204" pitchFamily="50" charset="-128"/>
                <a:ea typeface="Meiryo UI" panose="020B0604030504040204" pitchFamily="50" charset="-128"/>
              </a:rPr>
              <a:t>b</a:t>
            </a:r>
            <a:endParaRPr kumimoji="1" lang="ja-JP" altLang="en-US" sz="1600" dirty="0">
              <a:latin typeface="Meiryo UI" panose="020B0604030504040204" pitchFamily="50" charset="-128"/>
              <a:ea typeface="Meiryo UI" panose="020B0604030504040204" pitchFamily="50" charset="-128"/>
            </a:endParaRPr>
          </a:p>
        </p:txBody>
      </p:sp>
      <p:sp>
        <p:nvSpPr>
          <p:cNvPr id="41" name="円/楕円 40"/>
          <p:cNvSpPr/>
          <p:nvPr/>
        </p:nvSpPr>
        <p:spPr>
          <a:xfrm>
            <a:off x="8160376" y="4213342"/>
            <a:ext cx="361268" cy="3327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latin typeface="Meiryo UI" panose="020B0604030504040204" pitchFamily="50" charset="-128"/>
                <a:ea typeface="Meiryo UI" panose="020B0604030504040204" pitchFamily="50" charset="-128"/>
              </a:rPr>
              <a:t>d</a:t>
            </a:r>
            <a:endParaRPr kumimoji="1" lang="ja-JP" altLang="en-US" sz="1600" dirty="0">
              <a:latin typeface="Meiryo UI" panose="020B0604030504040204" pitchFamily="50" charset="-128"/>
              <a:ea typeface="Meiryo UI" panose="020B0604030504040204" pitchFamily="50" charset="-128"/>
            </a:endParaRPr>
          </a:p>
        </p:txBody>
      </p:sp>
      <p:sp>
        <p:nvSpPr>
          <p:cNvPr id="43" name="円/楕円 42"/>
          <p:cNvSpPr/>
          <p:nvPr/>
        </p:nvSpPr>
        <p:spPr>
          <a:xfrm>
            <a:off x="8160376" y="6023374"/>
            <a:ext cx="361268" cy="3327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Meiryo UI" panose="020B0604030504040204" pitchFamily="50" charset="-128"/>
                <a:ea typeface="Meiryo UI" panose="020B0604030504040204" pitchFamily="50" charset="-128"/>
              </a:rPr>
              <a:t>f</a:t>
            </a:r>
            <a:endParaRPr kumimoji="1" lang="ja-JP" altLang="en-US" sz="1600" dirty="0">
              <a:latin typeface="Meiryo UI" panose="020B0604030504040204" pitchFamily="50" charset="-128"/>
              <a:ea typeface="Meiryo UI" panose="020B0604030504040204" pitchFamily="50" charset="-128"/>
            </a:endParaRPr>
          </a:p>
        </p:txBody>
      </p:sp>
      <p:sp>
        <p:nvSpPr>
          <p:cNvPr id="44" name="円/楕円 43"/>
          <p:cNvSpPr/>
          <p:nvPr/>
        </p:nvSpPr>
        <p:spPr>
          <a:xfrm>
            <a:off x="8160376" y="3475754"/>
            <a:ext cx="361268" cy="3327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latin typeface="Meiryo UI" panose="020B0604030504040204" pitchFamily="50" charset="-128"/>
                <a:ea typeface="Meiryo UI" panose="020B0604030504040204" pitchFamily="50" charset="-128"/>
              </a:rPr>
              <a:t>c</a:t>
            </a:r>
            <a:endParaRPr kumimoji="1" lang="ja-JP" altLang="en-US" sz="1600" dirty="0">
              <a:latin typeface="Meiryo UI" panose="020B0604030504040204" pitchFamily="50" charset="-128"/>
              <a:ea typeface="Meiryo UI" panose="020B0604030504040204" pitchFamily="50" charset="-128"/>
            </a:endParaRPr>
          </a:p>
        </p:txBody>
      </p:sp>
      <p:sp>
        <p:nvSpPr>
          <p:cNvPr id="47" name="円/楕円 46"/>
          <p:cNvSpPr/>
          <p:nvPr/>
        </p:nvSpPr>
        <p:spPr>
          <a:xfrm>
            <a:off x="8160376" y="5033036"/>
            <a:ext cx="361268" cy="3327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Meiryo UI" panose="020B0604030504040204" pitchFamily="50" charset="-128"/>
                <a:ea typeface="Meiryo UI" panose="020B0604030504040204" pitchFamily="50" charset="-128"/>
              </a:rPr>
              <a:t>e</a:t>
            </a:r>
            <a:endParaRPr kumimoji="1" lang="ja-JP" altLang="en-US" sz="16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AE2EBF41-CE02-45B9-9383-7B6BE798C4FC}"/>
              </a:ext>
            </a:extLst>
          </p:cNvPr>
          <p:cNvSpPr txBox="1"/>
          <p:nvPr/>
        </p:nvSpPr>
        <p:spPr>
          <a:xfrm>
            <a:off x="131685" y="568085"/>
            <a:ext cx="8836025" cy="946789"/>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相殺</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については、発電契約者さまの回収実務の負担</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軽減を図るために設けられたお支払い方法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latin typeface="Meiryo UI" pitchFamily="50" charset="-128"/>
                <a:ea typeface="Meiryo UI" pitchFamily="50" charset="-128"/>
                <a:cs typeface="Meiryo UI" pitchFamily="50" charset="-128"/>
              </a:rPr>
              <a:t>個別請求の場合、請求書発行・入金管理の方法等を、すべて発電契約者</a:t>
            </a:r>
            <a:r>
              <a:rPr lang="ja-JP" altLang="en-US" sz="1600" dirty="0">
                <a:solidFill>
                  <a:schemeClr val="tx1"/>
                </a:solidFill>
                <a:latin typeface="Meiryo UI" pitchFamily="50" charset="-128"/>
                <a:ea typeface="Meiryo UI" pitchFamily="50" charset="-128"/>
                <a:cs typeface="Meiryo UI" pitchFamily="50" charset="-128"/>
              </a:rPr>
              <a:t>さまにてご検討いただきますが、</a:t>
            </a:r>
            <a:r>
              <a:rPr lang="ja-JP" altLang="en-US" sz="1600" b="1" u="sng" dirty="0">
                <a:solidFill>
                  <a:schemeClr val="tx1"/>
                </a:solidFill>
                <a:latin typeface="Meiryo UI" pitchFamily="50" charset="-128"/>
                <a:ea typeface="Meiryo UI" pitchFamily="50" charset="-128"/>
                <a:cs typeface="Meiryo UI" pitchFamily="50" charset="-128"/>
              </a:rPr>
              <a:t>相殺する場合には不要</a:t>
            </a:r>
            <a:r>
              <a:rPr lang="ja-JP" altLang="en-US" sz="1600" dirty="0">
                <a:solidFill>
                  <a:schemeClr val="tx1"/>
                </a:solidFill>
                <a:latin typeface="Meiryo UI" pitchFamily="50" charset="-128"/>
                <a:ea typeface="Meiryo UI" pitchFamily="50" charset="-128"/>
                <a:cs typeface="Meiryo UI" pitchFamily="50" charset="-128"/>
              </a:rPr>
              <a:t>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円/楕円 44"/>
          <p:cNvSpPr/>
          <p:nvPr/>
        </p:nvSpPr>
        <p:spPr>
          <a:xfrm>
            <a:off x="3861678" y="5988393"/>
            <a:ext cx="361268" cy="332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Meiryo UI" panose="020B0604030504040204" pitchFamily="50" charset="-128"/>
                <a:ea typeface="Meiryo UI" panose="020B0604030504040204" pitchFamily="50" charset="-128"/>
              </a:rPr>
              <a:t>D</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9226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ー 6"/>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EEE0B642-ABAC-4E44-AEAE-230DE6B45513}"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12</a:t>
            </a:fld>
            <a:endParaRPr lang="ja-JP" altLang="en-US" sz="1200">
              <a:latin typeface="Meiryo UI" panose="020B0604030504040204" pitchFamily="50" charset="-128"/>
              <a:ea typeface="Meiryo UI" panose="020B0604030504040204" pitchFamily="50" charset="-128"/>
            </a:endParaRPr>
          </a:p>
        </p:txBody>
      </p:sp>
      <p:sp>
        <p:nvSpPr>
          <p:cNvPr id="10243" name="テキスト ボックス 51"/>
          <p:cNvSpPr txBox="1">
            <a:spLocks noChangeArrowheads="1"/>
          </p:cNvSpPr>
          <p:nvPr/>
        </p:nvSpPr>
        <p:spPr bwMode="auto">
          <a:xfrm>
            <a:off x="0" y="298511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4000" dirty="0">
                <a:latin typeface="Meiryo UI" panose="020B0604030504040204" pitchFamily="50" charset="-128"/>
                <a:ea typeface="Meiryo UI" panose="020B0604030504040204" pitchFamily="50" charset="-128"/>
              </a:rPr>
              <a:t>各一送の運用方法</a:t>
            </a:r>
          </a:p>
        </p:txBody>
      </p:sp>
    </p:spTree>
    <p:extLst>
      <p:ext uri="{BB962C8B-B14F-4D97-AF65-F5344CB8AC3E}">
        <p14:creationId xmlns:p14="http://schemas.microsoft.com/office/powerpoint/2010/main" val="15897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2" name="Text Box 41"/>
          <p:cNvSpPr txBox="1">
            <a:spLocks noChangeArrowheads="1"/>
          </p:cNvSpPr>
          <p:nvPr/>
        </p:nvSpPr>
        <p:spPr bwMode="auto">
          <a:xfrm>
            <a:off x="0" y="127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000" dirty="0">
                <a:latin typeface="Meiryo UI" panose="020B0604030504040204" pitchFamily="50" charset="-128"/>
                <a:ea typeface="Meiryo UI" panose="020B0604030504040204" pitchFamily="50" charset="-128"/>
              </a:rPr>
              <a:t>各一送の運用方法</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計算結果データの公開日・発行方法</a:t>
            </a: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13</a:t>
            </a:fld>
            <a:endParaRPr lang="ja-JP" altLang="en-US" sz="120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0650" y="678606"/>
            <a:ext cx="8836025" cy="946789"/>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本スライド以降では、「計算結果データの運用」に関して、システム環境の違い等により、各一送毎に運用が異なる箇所を記載</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fontAlgn="auto" hangingPunct="1">
              <a:lnSpc>
                <a:spcPct val="110000"/>
              </a:lnSpc>
              <a:spcBef>
                <a:spcPct val="25000"/>
              </a:spcBef>
              <a:spcAft>
                <a:spcPts val="0"/>
              </a:spcAft>
              <a:buFont typeface="Wingdings" panose="05000000000000000000" pitchFamily="2" charset="2"/>
              <a:buChar char="n"/>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計算結果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データの公開日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関連</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・発行方法は下図のとおりです。</a:t>
            </a:r>
          </a:p>
        </p:txBody>
      </p:sp>
      <p:graphicFrame>
        <p:nvGraphicFramePr>
          <p:cNvPr id="30" name="表 29"/>
          <p:cNvGraphicFramePr>
            <a:graphicFrameLocks noGrp="1"/>
          </p:cNvGraphicFramePr>
          <p:nvPr>
            <p:extLst>
              <p:ext uri="{D42A27DB-BD31-4B8C-83A1-F6EECF244321}">
                <p14:modId xmlns:p14="http://schemas.microsoft.com/office/powerpoint/2010/main" val="271344915"/>
              </p:ext>
            </p:extLst>
          </p:nvPr>
        </p:nvGraphicFramePr>
        <p:xfrm>
          <a:off x="120650" y="2148773"/>
          <a:ext cx="5112000" cy="432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470742638"/>
                    </a:ext>
                  </a:extLst>
                </a:gridCol>
                <a:gridCol w="3600000">
                  <a:extLst>
                    <a:ext uri="{9D8B030D-6E8A-4147-A177-3AD203B41FA5}">
                      <a16:colId xmlns:a16="http://schemas.microsoft.com/office/drawing/2014/main" val="2601209008"/>
                    </a:ext>
                  </a:extLst>
                </a:gridCol>
                <a:gridCol w="792000">
                  <a:extLst>
                    <a:ext uri="{9D8B030D-6E8A-4147-A177-3AD203B41FA5}">
                      <a16:colId xmlns:a16="http://schemas.microsoft.com/office/drawing/2014/main" val="3575089710"/>
                    </a:ext>
                  </a:extLst>
                </a:gridCol>
              </a:tblGrid>
              <a:tr h="360000">
                <a:tc>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公開日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発行方法</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2461069"/>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北海道</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検針日から起算して　　</a:t>
                      </a:r>
                      <a:r>
                        <a:rPr kumimoji="1" lang="en-US" altLang="ja-JP" sz="1400" b="0" dirty="0">
                          <a:solidFill>
                            <a:schemeClr val="tx1"/>
                          </a:solidFill>
                          <a:latin typeface="Meiryo UI" panose="020B0604030504040204" pitchFamily="50" charset="-128"/>
                          <a:ea typeface="Meiryo UI" panose="020B0604030504040204" pitchFamily="50" charset="-128"/>
                        </a:rPr>
                        <a:t>7</a:t>
                      </a:r>
                      <a:r>
                        <a:rPr kumimoji="1" lang="ja-JP" altLang="en-US" sz="1400" b="0" dirty="0">
                          <a:solidFill>
                            <a:schemeClr val="tx1"/>
                          </a:solidFill>
                          <a:latin typeface="Meiryo UI" panose="020B0604030504040204" pitchFamily="50" charset="-128"/>
                          <a:ea typeface="Meiryo UI" panose="020B0604030504040204" pitchFamily="50" charset="-128"/>
                        </a:rPr>
                        <a:t>営業日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0" dirty="0">
                          <a:solidFill>
                            <a:srgbClr val="FF0000"/>
                          </a:solidFill>
                          <a:latin typeface="Meiryo UI" panose="020B0604030504040204" pitchFamily="50" charset="-128"/>
                          <a:ea typeface="Meiryo UI" panose="020B0604030504040204" pitchFamily="50" charset="-128"/>
                        </a:rPr>
                        <a:t>A</a:t>
                      </a:r>
                      <a:endParaRPr kumimoji="1" lang="ja-JP" altLang="en-US" sz="14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3860613"/>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東北</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検針日から起算して　　</a:t>
                      </a:r>
                      <a:r>
                        <a:rPr kumimoji="1" lang="en-US" altLang="ja-JP" sz="1400" b="0" dirty="0">
                          <a:solidFill>
                            <a:schemeClr val="tx1"/>
                          </a:solidFill>
                          <a:latin typeface="Meiryo UI" panose="020B0604030504040204" pitchFamily="50" charset="-128"/>
                          <a:ea typeface="Meiryo UI" panose="020B0604030504040204" pitchFamily="50" charset="-128"/>
                        </a:rPr>
                        <a:t>4</a:t>
                      </a:r>
                      <a:r>
                        <a:rPr kumimoji="1" lang="ja-JP" altLang="en-US" sz="1400" b="0" dirty="0">
                          <a:solidFill>
                            <a:schemeClr val="tx1"/>
                          </a:solidFill>
                          <a:latin typeface="Meiryo UI" panose="020B0604030504040204" pitchFamily="50" charset="-128"/>
                          <a:ea typeface="Meiryo UI" panose="020B0604030504040204" pitchFamily="50" charset="-128"/>
                        </a:rPr>
                        <a:t>営業日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0" dirty="0">
                          <a:solidFill>
                            <a:srgbClr val="FF0000"/>
                          </a:solidFill>
                          <a:latin typeface="Meiryo UI" panose="020B0604030504040204" pitchFamily="50" charset="-128"/>
                          <a:ea typeface="Meiryo UI" panose="020B0604030504040204" pitchFamily="50" charset="-128"/>
                        </a:rPr>
                        <a:t>A</a:t>
                      </a:r>
                      <a:endParaRPr kumimoji="1" lang="ja-JP" altLang="en-US" sz="14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9936574"/>
                  </a:ext>
                </a:extLst>
              </a:tr>
              <a:tr h="360000">
                <a:tc rowSpan="2">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東京</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検針日から起算して　　</a:t>
                      </a:r>
                      <a:r>
                        <a:rPr kumimoji="1" lang="en-US" altLang="ja-JP" sz="1400" b="0" dirty="0">
                          <a:solidFill>
                            <a:schemeClr val="tx1"/>
                          </a:solidFill>
                          <a:latin typeface="Meiryo UI" panose="020B0604030504040204" pitchFamily="50" charset="-128"/>
                          <a:ea typeface="Meiryo UI" panose="020B0604030504040204" pitchFamily="50" charset="-128"/>
                        </a:rPr>
                        <a:t>2</a:t>
                      </a:r>
                      <a:r>
                        <a:rPr kumimoji="1" lang="ja-JP" altLang="en-US" sz="1400" b="0" dirty="0">
                          <a:solidFill>
                            <a:schemeClr val="tx1"/>
                          </a:solidFill>
                          <a:latin typeface="Meiryo UI" panose="020B0604030504040204" pitchFamily="50" charset="-128"/>
                          <a:ea typeface="Meiryo UI" panose="020B0604030504040204" pitchFamily="50" charset="-128"/>
                        </a:rPr>
                        <a:t>営業日</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繰上検針分</a:t>
                      </a:r>
                      <a:r>
                        <a:rPr kumimoji="1" lang="en-US" altLang="ja-JP" sz="1400" b="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pPr algn="ctr"/>
                      <a:r>
                        <a:rPr kumimoji="1" lang="en-US" altLang="ja-JP" sz="1400" b="0" dirty="0">
                          <a:solidFill>
                            <a:srgbClr val="000099"/>
                          </a:solidFill>
                          <a:latin typeface="Meiryo UI" panose="020B0604030504040204" pitchFamily="50" charset="-128"/>
                          <a:ea typeface="Meiryo UI" panose="020B0604030504040204" pitchFamily="50" charset="-128"/>
                        </a:rPr>
                        <a:t>B</a:t>
                      </a:r>
                      <a:endParaRPr kumimoji="1" lang="ja-JP" altLang="en-US" sz="1400" b="0" dirty="0">
                        <a:solidFill>
                          <a:srgbClr val="000099"/>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3206843"/>
                  </a:ext>
                </a:extLst>
              </a:tr>
              <a:tr h="360000">
                <a:tc v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検針日から起算して　　</a:t>
                      </a:r>
                      <a:r>
                        <a:rPr kumimoji="1" lang="en-US" altLang="ja-JP" sz="1400" b="0" dirty="0">
                          <a:solidFill>
                            <a:schemeClr val="tx1"/>
                          </a:solidFill>
                          <a:latin typeface="Meiryo UI" panose="020B0604030504040204" pitchFamily="50" charset="-128"/>
                          <a:ea typeface="Meiryo UI" panose="020B0604030504040204" pitchFamily="50" charset="-128"/>
                        </a:rPr>
                        <a:t>3</a:t>
                      </a:r>
                      <a:r>
                        <a:rPr kumimoji="1" lang="ja-JP" altLang="en-US" sz="1400" b="0" dirty="0">
                          <a:solidFill>
                            <a:schemeClr val="tx1"/>
                          </a:solidFill>
                          <a:latin typeface="Meiryo UI" panose="020B0604030504040204" pitchFamily="50" charset="-128"/>
                          <a:ea typeface="Meiryo UI" panose="020B0604030504040204" pitchFamily="50" charset="-128"/>
                        </a:rPr>
                        <a:t>営業日</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分散検針分</a:t>
                      </a:r>
                      <a:r>
                        <a:rPr kumimoji="1" lang="en-US" altLang="ja-JP" sz="1400" b="0" dirty="0">
                          <a:solidFill>
                            <a:schemeClr val="tx1"/>
                          </a:solidFill>
                          <a:latin typeface="Meiryo UI" panose="020B0604030504040204" pitchFamily="50" charset="-128"/>
                          <a:ea typeface="Meiryo UI" panose="020B0604030504040204" pitchFamily="50"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1278208"/>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中部</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検針日から起算して　　</a:t>
                      </a:r>
                      <a:r>
                        <a:rPr kumimoji="1" lang="en-US" altLang="ja-JP" sz="1400" b="0" dirty="0">
                          <a:solidFill>
                            <a:schemeClr val="tx1"/>
                          </a:solidFill>
                          <a:latin typeface="Meiryo UI" panose="020B0604030504040204" pitchFamily="50" charset="-128"/>
                          <a:ea typeface="Meiryo UI" panose="020B0604030504040204" pitchFamily="50" charset="-128"/>
                        </a:rPr>
                        <a:t>2</a:t>
                      </a:r>
                      <a:r>
                        <a:rPr kumimoji="1" lang="ja-JP" altLang="en-US" sz="1400" b="0" dirty="0">
                          <a:solidFill>
                            <a:schemeClr val="tx1"/>
                          </a:solidFill>
                          <a:latin typeface="Meiryo UI" panose="020B0604030504040204" pitchFamily="50" charset="-128"/>
                          <a:ea typeface="Meiryo UI" panose="020B0604030504040204" pitchFamily="50" charset="-128"/>
                        </a:rPr>
                        <a:t>営業日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0" dirty="0">
                          <a:solidFill>
                            <a:srgbClr val="000099"/>
                          </a:solidFill>
                          <a:latin typeface="Meiryo UI" panose="020B0604030504040204" pitchFamily="50" charset="-128"/>
                          <a:ea typeface="Meiryo UI" panose="020B0604030504040204" pitchFamily="50" charset="-128"/>
                        </a:rPr>
                        <a:t>B</a:t>
                      </a:r>
                      <a:endParaRPr kumimoji="1" lang="ja-JP" altLang="en-US" sz="1400" b="0" dirty="0">
                        <a:solidFill>
                          <a:srgbClr val="000099"/>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657465"/>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北陸</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検針日から起算して　　</a:t>
                      </a:r>
                      <a:r>
                        <a:rPr kumimoji="1" lang="en-US" altLang="ja-JP" sz="1400" b="0" strike="noStrike" dirty="0">
                          <a:solidFill>
                            <a:schemeClr val="tx1"/>
                          </a:solidFill>
                          <a:latin typeface="Meiryo UI" panose="020B0604030504040204" pitchFamily="50" charset="-128"/>
                          <a:ea typeface="Meiryo UI" panose="020B0604030504040204" pitchFamily="50" charset="-128"/>
                        </a:rPr>
                        <a:t>4</a:t>
                      </a:r>
                      <a:r>
                        <a:rPr kumimoji="1" lang="ja-JP" altLang="en-US" sz="1400" b="0" dirty="0">
                          <a:solidFill>
                            <a:schemeClr val="tx1"/>
                          </a:solidFill>
                          <a:latin typeface="Meiryo UI" panose="020B0604030504040204" pitchFamily="50" charset="-128"/>
                          <a:ea typeface="Meiryo UI" panose="020B0604030504040204" pitchFamily="50" charset="-128"/>
                        </a:rPr>
                        <a:t>営業日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rgbClr val="FF0000"/>
                          </a:solidFill>
                          <a:latin typeface="Meiryo UI" panose="020B0604030504040204" pitchFamily="50" charset="-128"/>
                          <a:ea typeface="Meiryo UI" panose="020B0604030504040204" pitchFamily="50" charset="-128"/>
                        </a:rPr>
                        <a:t>A</a:t>
                      </a:r>
                      <a:endParaRPr kumimoji="1" lang="ja-JP" altLang="en-US" sz="14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5418098"/>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関西</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検針日から起算して　　</a:t>
                      </a:r>
                      <a:r>
                        <a:rPr kumimoji="1" lang="en-US" altLang="ja-JP" sz="1400" b="0" dirty="0">
                          <a:solidFill>
                            <a:schemeClr val="tx1"/>
                          </a:solidFill>
                          <a:latin typeface="Meiryo UI" panose="020B0604030504040204" pitchFamily="50" charset="-128"/>
                          <a:ea typeface="Meiryo UI" panose="020B0604030504040204" pitchFamily="50" charset="-128"/>
                        </a:rPr>
                        <a:t>5</a:t>
                      </a:r>
                      <a:r>
                        <a:rPr kumimoji="1" lang="ja-JP" altLang="en-US" sz="1400" b="0" dirty="0">
                          <a:solidFill>
                            <a:schemeClr val="tx1"/>
                          </a:solidFill>
                          <a:latin typeface="Meiryo UI" panose="020B0604030504040204" pitchFamily="50" charset="-128"/>
                          <a:ea typeface="Meiryo UI" panose="020B0604030504040204" pitchFamily="50" charset="-128"/>
                        </a:rPr>
                        <a:t>営業日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0" dirty="0">
                          <a:solidFill>
                            <a:srgbClr val="FF0000"/>
                          </a:solidFill>
                          <a:latin typeface="Meiryo UI" panose="020B0604030504040204" pitchFamily="50" charset="-128"/>
                          <a:ea typeface="Meiryo UI" panose="020B0604030504040204" pitchFamily="50" charset="-128"/>
                        </a:rPr>
                        <a:t>A</a:t>
                      </a:r>
                      <a:endParaRPr kumimoji="1" lang="ja-JP" altLang="en-US" sz="14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5391886"/>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中国</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検針日から起算して　　</a:t>
                      </a:r>
                      <a:r>
                        <a:rPr kumimoji="1" lang="en-US" altLang="ja-JP" sz="1400" b="0" dirty="0">
                          <a:solidFill>
                            <a:schemeClr val="tx1"/>
                          </a:solidFill>
                          <a:latin typeface="Meiryo UI" panose="020B0604030504040204" pitchFamily="50" charset="-128"/>
                          <a:ea typeface="Meiryo UI" panose="020B0604030504040204" pitchFamily="50" charset="-128"/>
                        </a:rPr>
                        <a:t>6</a:t>
                      </a:r>
                      <a:r>
                        <a:rPr kumimoji="1" lang="ja-JP" altLang="en-US" sz="1400" b="0" dirty="0">
                          <a:solidFill>
                            <a:schemeClr val="tx1"/>
                          </a:solidFill>
                          <a:latin typeface="Meiryo UI" panose="020B0604030504040204" pitchFamily="50" charset="-128"/>
                          <a:ea typeface="Meiryo UI" panose="020B0604030504040204" pitchFamily="50" charset="-128"/>
                        </a:rPr>
                        <a:t>営業日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0" dirty="0">
                          <a:solidFill>
                            <a:srgbClr val="FF0000"/>
                          </a:solidFill>
                          <a:latin typeface="Meiryo UI" panose="020B0604030504040204" pitchFamily="50" charset="-128"/>
                          <a:ea typeface="Meiryo UI" panose="020B0604030504040204" pitchFamily="50" charset="-128"/>
                        </a:rPr>
                        <a:t>A</a:t>
                      </a:r>
                      <a:endParaRPr kumimoji="1" lang="ja-JP" altLang="en-US" sz="14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038995"/>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四国</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検針日から起算して　　</a:t>
                      </a:r>
                      <a:r>
                        <a:rPr kumimoji="1" lang="en-US" altLang="ja-JP" sz="1400" b="0" dirty="0">
                          <a:solidFill>
                            <a:schemeClr val="tx1"/>
                          </a:solidFill>
                          <a:latin typeface="Meiryo UI" panose="020B0604030504040204" pitchFamily="50" charset="-128"/>
                          <a:ea typeface="Meiryo UI" panose="020B0604030504040204" pitchFamily="50" charset="-128"/>
                        </a:rPr>
                        <a:t>4</a:t>
                      </a:r>
                      <a:r>
                        <a:rPr kumimoji="1" lang="ja-JP" altLang="en-US" sz="1400" b="0" dirty="0">
                          <a:solidFill>
                            <a:schemeClr val="tx1"/>
                          </a:solidFill>
                          <a:latin typeface="Meiryo UI" panose="020B0604030504040204" pitchFamily="50" charset="-128"/>
                          <a:ea typeface="Meiryo UI" panose="020B0604030504040204" pitchFamily="50" charset="-128"/>
                        </a:rPr>
                        <a:t>営業日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0" dirty="0">
                          <a:solidFill>
                            <a:srgbClr val="FF0000"/>
                          </a:solidFill>
                          <a:latin typeface="Meiryo UI" panose="020B0604030504040204" pitchFamily="50" charset="-128"/>
                          <a:ea typeface="Meiryo UI" panose="020B0604030504040204" pitchFamily="50" charset="-128"/>
                        </a:rPr>
                        <a:t>A</a:t>
                      </a:r>
                      <a:endParaRPr kumimoji="1" lang="ja-JP" altLang="en-US" sz="14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4597079"/>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九州</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検針日から起算して　　</a:t>
                      </a:r>
                      <a:r>
                        <a:rPr kumimoji="1" lang="en-US" altLang="ja-JP" sz="1400" b="0" dirty="0">
                          <a:solidFill>
                            <a:schemeClr val="tx1"/>
                          </a:solidFill>
                          <a:latin typeface="Meiryo UI" panose="020B0604030504040204" pitchFamily="50" charset="-128"/>
                          <a:ea typeface="Meiryo UI" panose="020B0604030504040204" pitchFamily="50" charset="-128"/>
                        </a:rPr>
                        <a:t>5</a:t>
                      </a:r>
                      <a:r>
                        <a:rPr kumimoji="1" lang="ja-JP" altLang="en-US" sz="1400" b="0" dirty="0">
                          <a:solidFill>
                            <a:schemeClr val="tx1"/>
                          </a:solidFill>
                          <a:latin typeface="Meiryo UI" panose="020B0604030504040204" pitchFamily="50" charset="-128"/>
                          <a:ea typeface="Meiryo UI" panose="020B0604030504040204" pitchFamily="50" charset="-128"/>
                        </a:rPr>
                        <a:t>営業日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0" dirty="0">
                          <a:solidFill>
                            <a:srgbClr val="FF0000"/>
                          </a:solidFill>
                          <a:latin typeface="Meiryo UI" panose="020B0604030504040204" pitchFamily="50" charset="-128"/>
                          <a:ea typeface="Meiryo UI" panose="020B0604030504040204" pitchFamily="50" charset="-128"/>
                        </a:rPr>
                        <a:t>A</a:t>
                      </a:r>
                      <a:endParaRPr kumimoji="1" lang="ja-JP" altLang="en-US" sz="14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040721"/>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沖縄</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検針日から起算して　　</a:t>
                      </a:r>
                      <a:r>
                        <a:rPr kumimoji="1" lang="en-US" altLang="ja-JP" sz="1400" b="0" dirty="0">
                          <a:solidFill>
                            <a:schemeClr val="tx1"/>
                          </a:solidFill>
                          <a:latin typeface="Meiryo UI" panose="020B0604030504040204" pitchFamily="50" charset="-128"/>
                          <a:ea typeface="Meiryo UI" panose="020B0604030504040204" pitchFamily="50" charset="-128"/>
                        </a:rPr>
                        <a:t>6</a:t>
                      </a:r>
                      <a:r>
                        <a:rPr kumimoji="1" lang="ja-JP" altLang="en-US" sz="1400" b="0" dirty="0">
                          <a:solidFill>
                            <a:schemeClr val="tx1"/>
                          </a:solidFill>
                          <a:latin typeface="Meiryo UI" panose="020B0604030504040204" pitchFamily="50" charset="-128"/>
                          <a:ea typeface="Meiryo UI" panose="020B0604030504040204" pitchFamily="50" charset="-128"/>
                        </a:rPr>
                        <a:t>営業日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0" dirty="0">
                          <a:solidFill>
                            <a:srgbClr val="FF0000"/>
                          </a:solidFill>
                          <a:latin typeface="Meiryo UI" panose="020B0604030504040204" pitchFamily="50" charset="-128"/>
                          <a:ea typeface="Meiryo UI" panose="020B0604030504040204" pitchFamily="50" charset="-128"/>
                        </a:rPr>
                        <a:t>A</a:t>
                      </a:r>
                      <a:endParaRPr kumimoji="1" lang="ja-JP" altLang="en-US" sz="14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1337719"/>
                  </a:ext>
                </a:extLst>
              </a:tr>
            </a:tbl>
          </a:graphicData>
        </a:graphic>
      </p:graphicFrame>
      <p:sp>
        <p:nvSpPr>
          <p:cNvPr id="3" name="正方形/長方形 2"/>
          <p:cNvSpPr/>
          <p:nvPr/>
        </p:nvSpPr>
        <p:spPr>
          <a:xfrm>
            <a:off x="5356675" y="1772257"/>
            <a:ext cx="3600000" cy="28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400" u="sng" dirty="0">
                <a:solidFill>
                  <a:srgbClr val="FF0000"/>
                </a:solidFill>
                <a:latin typeface="Meiryo UI" panose="020B0604030504040204" pitchFamily="50" charset="-128"/>
                <a:ea typeface="Meiryo UI" panose="020B0604030504040204" pitchFamily="50" charset="-128"/>
              </a:rPr>
              <a:t>発行方法が</a:t>
            </a:r>
            <a:r>
              <a:rPr lang="en-US" altLang="ja-JP" sz="1400" u="sng" dirty="0">
                <a:solidFill>
                  <a:srgbClr val="FF0000"/>
                </a:solidFill>
                <a:latin typeface="Meiryo UI" panose="020B0604030504040204" pitchFamily="50" charset="-128"/>
                <a:ea typeface="Meiryo UI" panose="020B0604030504040204" pitchFamily="50" charset="-128"/>
              </a:rPr>
              <a:t>A</a:t>
            </a:r>
            <a:r>
              <a:rPr lang="ja-JP" altLang="en-US" sz="1400" u="sng" dirty="0" err="1">
                <a:solidFill>
                  <a:srgbClr val="FF0000"/>
                </a:solidFill>
                <a:latin typeface="Meiryo UI" panose="020B0604030504040204" pitchFamily="50" charset="-128"/>
                <a:ea typeface="Meiryo UI" panose="020B0604030504040204" pitchFamily="50" charset="-128"/>
              </a:rPr>
              <a:t>の一送</a:t>
            </a:r>
            <a:endParaRPr lang="ja-JP" altLang="en-US" sz="1400" u="sng" dirty="0">
              <a:solidFill>
                <a:srgbClr val="FF0000"/>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・検針日に欠測が出た地点に関しても、原則として</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全地点の欠測補完を行ったうえで、公開日に全</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数計算結果データを発行します。</a:t>
            </a:r>
            <a:endParaRPr lang="en-US" altLang="ja-JP" sz="1400" dirty="0">
              <a:solidFill>
                <a:schemeClr val="tx1"/>
              </a:solidFill>
              <a:latin typeface="Meiryo UI" panose="020B0604030504040204" pitchFamily="50" charset="-128"/>
              <a:ea typeface="Meiryo UI" panose="020B0604030504040204" pitchFamily="50" charset="-128"/>
            </a:endParaRPr>
          </a:p>
          <a:p>
            <a:endParaRPr lang="ja-JP" altLang="en-US"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・ただし公開日の前営業日時点で、欠測が解消で</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きなかった（計量器不良等による協議や、先方</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計器の計量値未受領等）等の理由により、発</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電側課金額の計算が完了しなかった地点につい</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ては、諸元が確定次第、提供します。</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（当該地点については、公開日に発行する計算</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結果データでは、「未計算」レコードとして表示</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し、計算結果は記載しません。）</a:t>
            </a:r>
          </a:p>
        </p:txBody>
      </p:sp>
      <p:sp>
        <p:nvSpPr>
          <p:cNvPr id="11" name="正方形/長方形 10"/>
          <p:cNvSpPr/>
          <p:nvPr/>
        </p:nvSpPr>
        <p:spPr>
          <a:xfrm>
            <a:off x="5356675" y="4764305"/>
            <a:ext cx="3600000" cy="1980000"/>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400" u="sng" dirty="0">
                <a:solidFill>
                  <a:srgbClr val="000099"/>
                </a:solidFill>
                <a:latin typeface="Meiryo UI" panose="020B0604030504040204" pitchFamily="50" charset="-128"/>
                <a:ea typeface="Meiryo UI" panose="020B0604030504040204" pitchFamily="50" charset="-128"/>
              </a:rPr>
              <a:t>発行方法が</a:t>
            </a:r>
            <a:r>
              <a:rPr lang="en-US" altLang="ja-JP" sz="1400" u="sng" dirty="0">
                <a:solidFill>
                  <a:srgbClr val="000099"/>
                </a:solidFill>
                <a:latin typeface="Meiryo UI" panose="020B0604030504040204" pitchFamily="50" charset="-128"/>
                <a:ea typeface="Meiryo UI" panose="020B0604030504040204" pitchFamily="50" charset="-128"/>
              </a:rPr>
              <a:t>B</a:t>
            </a:r>
            <a:r>
              <a:rPr lang="ja-JP" altLang="en-US" sz="1400" u="sng" dirty="0" err="1">
                <a:solidFill>
                  <a:srgbClr val="000099"/>
                </a:solidFill>
                <a:latin typeface="Meiryo UI" panose="020B0604030504040204" pitchFamily="50" charset="-128"/>
                <a:ea typeface="Meiryo UI" panose="020B0604030504040204" pitchFamily="50" charset="-128"/>
              </a:rPr>
              <a:t>の一送</a:t>
            </a:r>
            <a:endParaRPr lang="en-US" altLang="ja-JP" sz="1400" u="sng" dirty="0">
              <a:solidFill>
                <a:srgbClr val="000099"/>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・公開日に全数計算結果データを発行しますが、</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検針日に欠測が出た地点等、発電側課金額の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計算が完了しなかった地点については「未計算」</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レコードとして表示し、計算結果は記載しません。</a:t>
            </a:r>
            <a:endParaRPr lang="en-US" altLang="ja-JP" sz="1400" dirty="0">
              <a:solidFill>
                <a:schemeClr val="tx1"/>
              </a:solidFill>
              <a:latin typeface="Meiryo UI" panose="020B0604030504040204" pitchFamily="50" charset="-128"/>
              <a:ea typeface="Meiryo UI" panose="020B0604030504040204" pitchFamily="50" charset="-128"/>
            </a:endParaRPr>
          </a:p>
          <a:p>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・検針日に欠測が出た地点や、公開日までに発電</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側課金額の計算が完了しなかった地点について</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は、諸元が確定次第、提供します。</a:t>
            </a:r>
          </a:p>
        </p:txBody>
      </p:sp>
    </p:spTree>
    <p:extLst>
      <p:ext uri="{BB962C8B-B14F-4D97-AF65-F5344CB8AC3E}">
        <p14:creationId xmlns:p14="http://schemas.microsoft.com/office/powerpoint/2010/main" val="1509942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表 53"/>
          <p:cNvGraphicFramePr>
            <a:graphicFrameLocks noGrp="1"/>
          </p:cNvGraphicFramePr>
          <p:nvPr>
            <p:extLst>
              <p:ext uri="{D42A27DB-BD31-4B8C-83A1-F6EECF244321}">
                <p14:modId xmlns:p14="http://schemas.microsoft.com/office/powerpoint/2010/main" val="1823732140"/>
              </p:ext>
            </p:extLst>
          </p:nvPr>
        </p:nvGraphicFramePr>
        <p:xfrm>
          <a:off x="120650" y="2292981"/>
          <a:ext cx="8838000" cy="194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470742638"/>
                    </a:ext>
                  </a:extLst>
                </a:gridCol>
                <a:gridCol w="3708000">
                  <a:extLst>
                    <a:ext uri="{9D8B030D-6E8A-4147-A177-3AD203B41FA5}">
                      <a16:colId xmlns:a16="http://schemas.microsoft.com/office/drawing/2014/main" val="2601209008"/>
                    </a:ext>
                  </a:extLst>
                </a:gridCol>
                <a:gridCol w="4770000">
                  <a:extLst>
                    <a:ext uri="{9D8B030D-6E8A-4147-A177-3AD203B41FA5}">
                      <a16:colId xmlns:a16="http://schemas.microsoft.com/office/drawing/2014/main" val="3575089710"/>
                    </a:ext>
                  </a:extLst>
                </a:gridCol>
              </a:tblGrid>
              <a:tr h="360000">
                <a:tc>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出力単位</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出力イメージ</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2461069"/>
                  </a:ext>
                </a:extLst>
              </a:tr>
              <a:tr h="792000">
                <a:tc>
                  <a:txBody>
                    <a:bodyPr/>
                    <a:lstStyle/>
                    <a:p>
                      <a:pPr algn="ctr"/>
                      <a:r>
                        <a:rPr kumimoji="1" lang="en-US" altLang="ja-JP" sz="1400" b="0" dirty="0">
                          <a:solidFill>
                            <a:srgbClr val="FF0000"/>
                          </a:solidFill>
                          <a:latin typeface="Meiryo UI" panose="020B0604030504040204" pitchFamily="50" charset="-128"/>
                          <a:ea typeface="Meiryo UI" panose="020B0604030504040204" pitchFamily="50" charset="-128"/>
                        </a:rPr>
                        <a:t>A</a:t>
                      </a:r>
                      <a:endParaRPr kumimoji="1" lang="ja-JP" altLang="en-US" sz="14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電圧関係なくまとめて出力</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（例では</a:t>
                      </a:r>
                      <a:r>
                        <a:rPr kumimoji="1" lang="en-US" altLang="ja-JP" sz="1400" b="0" dirty="0">
                          <a:solidFill>
                            <a:schemeClr val="tx1"/>
                          </a:solidFill>
                          <a:latin typeface="Meiryo UI" panose="020B0604030504040204" pitchFamily="50" charset="-128"/>
                          <a:ea typeface="Meiryo UI" panose="020B0604030504040204" pitchFamily="50" charset="-128"/>
                        </a:rPr>
                        <a:t>1</a:t>
                      </a:r>
                      <a:r>
                        <a:rPr kumimoji="1" lang="ja-JP" altLang="en-US" sz="1400" b="0" dirty="0" err="1">
                          <a:solidFill>
                            <a:schemeClr val="tx1"/>
                          </a:solidFill>
                          <a:latin typeface="Meiryo UI" panose="020B0604030504040204" pitchFamily="50" charset="-128"/>
                          <a:ea typeface="Meiryo UI" panose="020B0604030504040204" pitchFamily="50" charset="-128"/>
                        </a:rPr>
                        <a:t>つで</a:t>
                      </a:r>
                      <a:r>
                        <a:rPr kumimoji="1" lang="ja-JP" altLang="en-US" sz="1400" b="0" dirty="0">
                          <a:solidFill>
                            <a:schemeClr val="tx1"/>
                          </a:solidFill>
                          <a:latin typeface="Meiryo UI" panose="020B0604030504040204" pitchFamily="50" charset="-128"/>
                          <a:ea typeface="Meiryo UI" panose="020B0604030504040204" pitchFamily="50" charset="-128"/>
                        </a:rPr>
                        <a:t>出力）</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4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3860613"/>
                  </a:ext>
                </a:extLst>
              </a:tr>
              <a:tr h="792000">
                <a:tc>
                  <a:txBody>
                    <a:bodyPr/>
                    <a:lstStyle/>
                    <a:p>
                      <a:pPr algn="ctr"/>
                      <a:r>
                        <a:rPr kumimoji="1" lang="en-US" altLang="ja-JP" sz="1400" b="0" dirty="0">
                          <a:solidFill>
                            <a:srgbClr val="000099"/>
                          </a:solidFill>
                          <a:latin typeface="Meiryo UI" panose="020B0604030504040204" pitchFamily="50" charset="-128"/>
                          <a:ea typeface="Meiryo UI" panose="020B0604030504040204" pitchFamily="50" charset="-128"/>
                        </a:rPr>
                        <a:t>B</a:t>
                      </a:r>
                      <a:endParaRPr kumimoji="1" lang="ja-JP" altLang="en-US" sz="1400" b="0" dirty="0">
                        <a:solidFill>
                          <a:srgbClr val="000099"/>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「低圧」と「高圧以上」</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で分けて出力</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（例では</a:t>
                      </a:r>
                      <a:r>
                        <a:rPr kumimoji="1" lang="en-US" altLang="ja-JP" sz="1400" b="0" dirty="0">
                          <a:solidFill>
                            <a:schemeClr val="tx1"/>
                          </a:solidFill>
                          <a:latin typeface="Meiryo UI" panose="020B0604030504040204" pitchFamily="50" charset="-128"/>
                          <a:ea typeface="Meiryo UI" panose="020B0604030504040204" pitchFamily="50" charset="-128"/>
                        </a:rPr>
                        <a:t>2</a:t>
                      </a:r>
                      <a:r>
                        <a:rPr kumimoji="1" lang="ja-JP" altLang="en-US" sz="1400" b="0" dirty="0" err="1">
                          <a:solidFill>
                            <a:schemeClr val="tx1"/>
                          </a:solidFill>
                          <a:latin typeface="Meiryo UI" panose="020B0604030504040204" pitchFamily="50" charset="-128"/>
                          <a:ea typeface="Meiryo UI" panose="020B0604030504040204" pitchFamily="50" charset="-128"/>
                        </a:rPr>
                        <a:t>つで</a:t>
                      </a:r>
                      <a:r>
                        <a:rPr kumimoji="1" lang="ja-JP" altLang="en-US" sz="1400" b="0" dirty="0">
                          <a:solidFill>
                            <a:schemeClr val="tx1"/>
                          </a:solidFill>
                          <a:latin typeface="Meiryo UI" panose="020B0604030504040204" pitchFamily="50" charset="-128"/>
                          <a:ea typeface="Meiryo UI" panose="020B0604030504040204" pitchFamily="50" charset="-128"/>
                        </a:rPr>
                        <a:t>出力）</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4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9936574"/>
                  </a:ext>
                </a:extLst>
              </a:tr>
            </a:tbl>
          </a:graphicData>
        </a:graphic>
      </p:graphicFrame>
      <p:sp>
        <p:nvSpPr>
          <p:cNvPr id="59" name="正方形/長方形 58"/>
          <p:cNvSpPr/>
          <p:nvPr/>
        </p:nvSpPr>
        <p:spPr>
          <a:xfrm>
            <a:off x="5834809" y="3537779"/>
            <a:ext cx="3024000" cy="612000"/>
          </a:xfrm>
          <a:prstGeom prst="rect">
            <a:avLst/>
          </a:prstGeom>
          <a:solidFill>
            <a:srgbClr val="000099">
              <a:alpha val="10000"/>
            </a:srgbClr>
          </a:solidFill>
          <a:ln w="254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4322809" y="2739260"/>
            <a:ext cx="4536000" cy="612000"/>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2" name="Text Box 41"/>
          <p:cNvSpPr txBox="1">
            <a:spLocks noChangeArrowheads="1"/>
          </p:cNvSpPr>
          <p:nvPr/>
        </p:nvSpPr>
        <p:spPr bwMode="auto">
          <a:xfrm>
            <a:off x="0" y="127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000" dirty="0">
                <a:latin typeface="Meiryo UI" panose="020B0604030504040204" pitchFamily="50" charset="-128"/>
                <a:ea typeface="Meiryo UI" panose="020B0604030504040204" pitchFamily="50" charset="-128"/>
              </a:rPr>
              <a:t>各一送の運用方法</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計算結果データの出力単位</a:t>
            </a: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14</a:t>
            </a:fld>
            <a:endParaRPr lang="ja-JP" altLang="en-US" sz="120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0650" y="684000"/>
            <a:ext cx="8836025" cy="342000"/>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計算結果データの出力単位は下図のとおりです。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 name="表 3"/>
          <p:cNvGraphicFramePr>
            <a:graphicFrameLocks noGrp="1"/>
          </p:cNvGraphicFramePr>
          <p:nvPr>
            <p:extLst>
              <p:ext uri="{D42A27DB-BD31-4B8C-83A1-F6EECF244321}">
                <p14:modId xmlns:p14="http://schemas.microsoft.com/office/powerpoint/2010/main" val="521733587"/>
              </p:ext>
            </p:extLst>
          </p:nvPr>
        </p:nvGraphicFramePr>
        <p:xfrm>
          <a:off x="164502" y="4382160"/>
          <a:ext cx="8784000" cy="1440000"/>
        </p:xfrm>
        <a:graphic>
          <a:graphicData uri="http://schemas.openxmlformats.org/drawingml/2006/table">
            <a:tbl>
              <a:tblPr firstRow="1" bandRow="1">
                <a:tableStyleId>{5940675A-B579-460E-94D1-54222C63F5DA}</a:tableStyleId>
              </a:tblPr>
              <a:tblGrid>
                <a:gridCol w="1756800">
                  <a:extLst>
                    <a:ext uri="{9D8B030D-6E8A-4147-A177-3AD203B41FA5}">
                      <a16:colId xmlns:a16="http://schemas.microsoft.com/office/drawing/2014/main" val="20000"/>
                    </a:ext>
                  </a:extLst>
                </a:gridCol>
                <a:gridCol w="1756800">
                  <a:extLst>
                    <a:ext uri="{9D8B030D-6E8A-4147-A177-3AD203B41FA5}">
                      <a16:colId xmlns:a16="http://schemas.microsoft.com/office/drawing/2014/main" val="20001"/>
                    </a:ext>
                  </a:extLst>
                </a:gridCol>
                <a:gridCol w="1756800">
                  <a:extLst>
                    <a:ext uri="{9D8B030D-6E8A-4147-A177-3AD203B41FA5}">
                      <a16:colId xmlns:a16="http://schemas.microsoft.com/office/drawing/2014/main" val="20002"/>
                    </a:ext>
                  </a:extLst>
                </a:gridCol>
                <a:gridCol w="1756800">
                  <a:extLst>
                    <a:ext uri="{9D8B030D-6E8A-4147-A177-3AD203B41FA5}">
                      <a16:colId xmlns:a16="http://schemas.microsoft.com/office/drawing/2014/main" val="20003"/>
                    </a:ext>
                  </a:extLst>
                </a:gridCol>
                <a:gridCol w="1756800">
                  <a:extLst>
                    <a:ext uri="{9D8B030D-6E8A-4147-A177-3AD203B41FA5}">
                      <a16:colId xmlns:a16="http://schemas.microsoft.com/office/drawing/2014/main" val="20004"/>
                    </a:ext>
                  </a:extLst>
                </a:gridCol>
              </a:tblGrid>
              <a:tr h="360000">
                <a:tc>
                  <a:txBody>
                    <a:bodyPr/>
                    <a:lstStyle/>
                    <a:p>
                      <a:pPr algn="ctr"/>
                      <a:r>
                        <a:rPr kumimoji="1" lang="ja-JP" altLang="en-US" sz="1400" dirty="0">
                          <a:latin typeface="Meiryo UI" panose="020B0604030504040204" pitchFamily="50" charset="-128"/>
                          <a:ea typeface="Meiryo UI" panose="020B0604030504040204" pitchFamily="50" charset="-128"/>
                        </a:rPr>
                        <a:t>北海道</a:t>
                      </a:r>
                    </a:p>
                  </a:txBody>
                  <a:tcPr anchor="ctr" anchorCtr="1">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東北</a:t>
                      </a:r>
                    </a:p>
                  </a:txBody>
                  <a:tcPr anchor="ctr" anchorCtr="1">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東京</a:t>
                      </a:r>
                    </a:p>
                  </a:txBody>
                  <a:tcPr anchor="ctr" anchorCtr="1">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中部</a:t>
                      </a:r>
                      <a:endParaRPr kumimoji="1" lang="en-US" altLang="ja-JP" sz="1400" dirty="0">
                        <a:latin typeface="Meiryo UI" panose="020B0604030504040204" pitchFamily="50" charset="-128"/>
                        <a:ea typeface="Meiryo UI" panose="020B0604030504040204" pitchFamily="50" charset="-128"/>
                      </a:endParaRPr>
                    </a:p>
                  </a:txBody>
                  <a:tcPr anchor="ctr" anchorCtr="1">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北陸</a:t>
                      </a:r>
                    </a:p>
                  </a:txBody>
                  <a:tcPr anchor="ctr" anchorCtr="1">
                    <a:solidFill>
                      <a:schemeClr val="accent1">
                        <a:lumMod val="20000"/>
                        <a:lumOff val="80000"/>
                      </a:schemeClr>
                    </a:solidFill>
                  </a:tcPr>
                </a:tc>
                <a:extLst>
                  <a:ext uri="{0D108BD9-81ED-4DB2-BD59-A6C34878D82A}">
                    <a16:rowId xmlns:a16="http://schemas.microsoft.com/office/drawing/2014/main" val="10000"/>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B</a:t>
                      </a:r>
                      <a:endParaRPr kumimoji="1" lang="ja-JP" altLang="en-US"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tc>
                  <a:txBody>
                    <a:bodyPr/>
                    <a:lstStyle/>
                    <a:p>
                      <a:pPr marL="0" indent="0" algn="ctr">
                        <a:buFont typeface="Arial" panose="020B0604020202020204" pitchFamily="34" charset="0"/>
                        <a:buNone/>
                      </a:pPr>
                      <a:r>
                        <a:rPr kumimoji="1" lang="en-US" altLang="ja-JP" sz="1400" dirty="0">
                          <a:solidFill>
                            <a:srgbClr val="FF0000"/>
                          </a:solidFill>
                          <a:latin typeface="Meiryo UI" panose="020B0604030504040204" pitchFamily="50" charset="-128"/>
                          <a:ea typeface="Meiryo UI" panose="020B0604030504040204" pitchFamily="50" charset="-128"/>
                        </a:rPr>
                        <a:t>A</a:t>
                      </a:r>
                      <a:endParaRPr kumimoji="1" lang="ja-JP" altLang="en-US" sz="1400" dirty="0">
                        <a:solidFill>
                          <a:srgbClr val="FF0000"/>
                        </a:solidFill>
                        <a:latin typeface="Meiryo UI" panose="020B0604030504040204" pitchFamily="50" charset="-128"/>
                        <a:ea typeface="Meiryo UI" panose="020B0604030504040204" pitchFamily="50" charset="-128"/>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Ａ</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Ａ</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extLst>
                  <a:ext uri="{0D108BD9-81ED-4DB2-BD59-A6C34878D82A}">
                    <a16:rowId xmlns:a16="http://schemas.microsoft.com/office/drawing/2014/main" val="10001"/>
                  </a:ext>
                </a:extLst>
              </a:tr>
              <a:tr h="360000">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関西</a:t>
                      </a:r>
                    </a:p>
                  </a:txBody>
                  <a:tcPr anchor="ctr" anchorCtr="1">
                    <a:solidFill>
                      <a:schemeClr val="accent1">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中国</a:t>
                      </a:r>
                    </a:p>
                  </a:txBody>
                  <a:tcPr anchor="ctr" anchorCtr="1">
                    <a:solidFill>
                      <a:schemeClr val="accent1">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四国</a:t>
                      </a:r>
                    </a:p>
                  </a:txBody>
                  <a:tcPr anchor="ctr" anchorCtr="1">
                    <a:solidFill>
                      <a:schemeClr val="accent1">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九州</a:t>
                      </a:r>
                    </a:p>
                  </a:txBody>
                  <a:tcPr anchor="ctr" anchorCtr="1">
                    <a:solidFill>
                      <a:schemeClr val="accent1">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沖縄</a:t>
                      </a:r>
                    </a:p>
                  </a:txBody>
                  <a:tcPr anchor="ctr" anchorCtr="1">
                    <a:solidFill>
                      <a:schemeClr val="accent1">
                        <a:lumMod val="20000"/>
                        <a:lumOff val="80000"/>
                      </a:schemeClr>
                    </a:solidFill>
                  </a:tcPr>
                </a:tc>
                <a:extLst>
                  <a:ext uri="{0D108BD9-81ED-4DB2-BD59-A6C34878D82A}">
                    <a16:rowId xmlns:a16="http://schemas.microsoft.com/office/drawing/2014/main" val="10002"/>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tc>
                  <a:txBody>
                    <a:bodyPr/>
                    <a:lstStyle/>
                    <a:p>
                      <a:pPr marL="0" indent="0" algn="ctr">
                        <a:buFont typeface="Arial" panose="020B0604020202020204" pitchFamily="34" charset="0"/>
                        <a:buNone/>
                      </a:pPr>
                      <a:r>
                        <a:rPr kumimoji="1" lang="ja-JP" altLang="en-US" sz="1400" dirty="0">
                          <a:solidFill>
                            <a:srgbClr val="FF0000"/>
                          </a:solidFill>
                          <a:latin typeface="Meiryo UI" panose="020B0604030504040204" pitchFamily="50" charset="-128"/>
                          <a:ea typeface="Meiryo UI" panose="020B0604030504040204" pitchFamily="50" charset="-128"/>
                        </a:rPr>
                        <a:t>Ａ</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Ａ</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B</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extLst>
                  <a:ext uri="{0D108BD9-81ED-4DB2-BD59-A6C34878D82A}">
                    <a16:rowId xmlns:a16="http://schemas.microsoft.com/office/drawing/2014/main" val="10003"/>
                  </a:ext>
                </a:extLst>
              </a:tr>
            </a:tbl>
          </a:graphicData>
        </a:graphic>
      </p:graphicFrame>
      <p:sp>
        <p:nvSpPr>
          <p:cNvPr id="48" name="角丸四角形 47"/>
          <p:cNvSpPr/>
          <p:nvPr/>
        </p:nvSpPr>
        <p:spPr>
          <a:xfrm>
            <a:off x="5999936" y="2819096"/>
            <a:ext cx="1188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発電者さま</a:t>
            </a:r>
            <a:r>
              <a:rPr lang="en-US" altLang="ja-JP" sz="1200" dirty="0">
                <a:solidFill>
                  <a:schemeClr val="tx1"/>
                </a:solidFill>
                <a:latin typeface="Meiryo UI" panose="020B0604030504040204" pitchFamily="50" charset="-128"/>
                <a:ea typeface="Meiryo UI" panose="020B0604030504040204" pitchFamily="50" charset="-128"/>
              </a:rPr>
              <a:t>2</a:t>
            </a:r>
          </a:p>
          <a:p>
            <a:pPr algn="ctr"/>
            <a:r>
              <a:rPr kumimoji="1" lang="ja-JP" altLang="en-US" sz="1200" dirty="0">
                <a:solidFill>
                  <a:schemeClr val="tx1"/>
                </a:solidFill>
                <a:latin typeface="Meiryo UI" panose="020B0604030504040204" pitchFamily="50" charset="-128"/>
                <a:ea typeface="Meiryo UI" panose="020B0604030504040204" pitchFamily="50" charset="-128"/>
              </a:rPr>
              <a:t>高圧</a:t>
            </a:r>
            <a:r>
              <a:rPr kumimoji="1" lang="en-US" altLang="ja-JP" sz="1200" dirty="0">
                <a:solidFill>
                  <a:schemeClr val="tx1"/>
                </a:solidFill>
                <a:latin typeface="Meiryo UI" panose="020B0604030504040204" pitchFamily="50" charset="-128"/>
                <a:ea typeface="Meiryo UI" panose="020B0604030504040204" pitchFamily="50" charset="-128"/>
              </a:rPr>
              <a:t>500kW</a:t>
            </a:r>
            <a:r>
              <a:rPr kumimoji="1" lang="ja-JP" altLang="en-US" sz="1200" dirty="0">
                <a:solidFill>
                  <a:schemeClr val="tx1"/>
                </a:solidFill>
                <a:latin typeface="Meiryo UI" panose="020B0604030504040204" pitchFamily="50" charset="-128"/>
                <a:ea typeface="Meiryo UI" panose="020B0604030504040204" pitchFamily="50" charset="-128"/>
              </a:rPr>
              <a:t>未満</a:t>
            </a:r>
          </a:p>
        </p:txBody>
      </p:sp>
      <p:sp>
        <p:nvSpPr>
          <p:cNvPr id="52" name="角丸四角形 51"/>
          <p:cNvSpPr/>
          <p:nvPr/>
        </p:nvSpPr>
        <p:spPr>
          <a:xfrm>
            <a:off x="4428560" y="2819096"/>
            <a:ext cx="1188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発電者さま</a:t>
            </a:r>
            <a:r>
              <a:rPr lang="en-US" altLang="ja-JP" sz="1200" dirty="0">
                <a:solidFill>
                  <a:schemeClr val="tx1"/>
                </a:solidFill>
                <a:latin typeface="Meiryo UI" panose="020B0604030504040204" pitchFamily="50" charset="-128"/>
                <a:ea typeface="Meiryo UI" panose="020B0604030504040204" pitchFamily="50" charset="-128"/>
              </a:rPr>
              <a:t>1</a:t>
            </a:r>
          </a:p>
          <a:p>
            <a:pPr algn="ctr"/>
            <a:r>
              <a:rPr lang="ja-JP" altLang="en-US" sz="1200" dirty="0">
                <a:solidFill>
                  <a:schemeClr val="tx1"/>
                </a:solidFill>
                <a:latin typeface="Meiryo UI" panose="020B0604030504040204" pitchFamily="50" charset="-128"/>
                <a:ea typeface="Meiryo UI" panose="020B0604030504040204" pitchFamily="50" charset="-128"/>
              </a:rPr>
              <a:t>低圧</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53" name="角丸四角形 52"/>
          <p:cNvSpPr/>
          <p:nvPr/>
        </p:nvSpPr>
        <p:spPr>
          <a:xfrm>
            <a:off x="7571312" y="2819096"/>
            <a:ext cx="1188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発電者さま</a:t>
            </a:r>
            <a:r>
              <a:rPr lang="en-US" altLang="ja-JP" sz="1200" dirty="0">
                <a:solidFill>
                  <a:schemeClr val="tx1"/>
                </a:solidFill>
                <a:latin typeface="Meiryo UI" panose="020B0604030504040204" pitchFamily="50" charset="-128"/>
                <a:ea typeface="Meiryo UI" panose="020B0604030504040204" pitchFamily="50" charset="-128"/>
              </a:rPr>
              <a:t>3</a:t>
            </a:r>
          </a:p>
          <a:p>
            <a:pPr algn="ctr"/>
            <a:r>
              <a:rPr kumimoji="1" lang="ja-JP" altLang="en-US" sz="1200" dirty="0">
                <a:solidFill>
                  <a:schemeClr val="tx1"/>
                </a:solidFill>
                <a:latin typeface="Meiryo UI" panose="020B0604030504040204" pitchFamily="50" charset="-128"/>
                <a:ea typeface="Meiryo UI" panose="020B0604030504040204" pitchFamily="50" charset="-128"/>
              </a:rPr>
              <a:t>高圧</a:t>
            </a:r>
            <a:r>
              <a:rPr kumimoji="1" lang="en-US" altLang="ja-JP" sz="1200" dirty="0">
                <a:solidFill>
                  <a:schemeClr val="tx1"/>
                </a:solidFill>
                <a:latin typeface="Meiryo UI" panose="020B0604030504040204" pitchFamily="50" charset="-128"/>
                <a:ea typeface="Meiryo UI" panose="020B0604030504040204" pitchFamily="50" charset="-128"/>
              </a:rPr>
              <a:t>500kW</a:t>
            </a:r>
            <a:r>
              <a:rPr kumimoji="1" lang="ja-JP" altLang="en-US" sz="1200" dirty="0">
                <a:solidFill>
                  <a:schemeClr val="tx1"/>
                </a:solidFill>
                <a:latin typeface="Meiryo UI" panose="020B0604030504040204" pitchFamily="50" charset="-128"/>
                <a:ea typeface="Meiryo UI" panose="020B0604030504040204" pitchFamily="50" charset="-128"/>
              </a:rPr>
              <a:t>以上</a:t>
            </a:r>
          </a:p>
        </p:txBody>
      </p:sp>
      <p:sp>
        <p:nvSpPr>
          <p:cNvPr id="55" name="正方形/長方形 54"/>
          <p:cNvSpPr/>
          <p:nvPr/>
        </p:nvSpPr>
        <p:spPr>
          <a:xfrm>
            <a:off x="4322809" y="3537779"/>
            <a:ext cx="1440000" cy="612000"/>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p:cNvSpPr/>
          <p:nvPr/>
        </p:nvSpPr>
        <p:spPr>
          <a:xfrm>
            <a:off x="5999936" y="3617615"/>
            <a:ext cx="1188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発電者さま</a:t>
            </a:r>
            <a:r>
              <a:rPr lang="en-US" altLang="ja-JP" sz="1200" dirty="0">
                <a:solidFill>
                  <a:schemeClr val="tx1"/>
                </a:solidFill>
                <a:latin typeface="Meiryo UI" panose="020B0604030504040204" pitchFamily="50" charset="-128"/>
                <a:ea typeface="Meiryo UI" panose="020B0604030504040204" pitchFamily="50" charset="-128"/>
              </a:rPr>
              <a:t>2</a:t>
            </a:r>
          </a:p>
          <a:p>
            <a:pPr algn="ctr"/>
            <a:r>
              <a:rPr kumimoji="1" lang="ja-JP" altLang="en-US" sz="1200" dirty="0">
                <a:solidFill>
                  <a:schemeClr val="tx1"/>
                </a:solidFill>
                <a:latin typeface="Meiryo UI" panose="020B0604030504040204" pitchFamily="50" charset="-128"/>
                <a:ea typeface="Meiryo UI" panose="020B0604030504040204" pitchFamily="50" charset="-128"/>
              </a:rPr>
              <a:t>高圧</a:t>
            </a:r>
            <a:r>
              <a:rPr kumimoji="1" lang="en-US" altLang="ja-JP" sz="1200" dirty="0">
                <a:solidFill>
                  <a:schemeClr val="tx1"/>
                </a:solidFill>
                <a:latin typeface="Meiryo UI" panose="020B0604030504040204" pitchFamily="50" charset="-128"/>
                <a:ea typeface="Meiryo UI" panose="020B0604030504040204" pitchFamily="50" charset="-128"/>
              </a:rPr>
              <a:t>500kW</a:t>
            </a:r>
            <a:r>
              <a:rPr kumimoji="1" lang="ja-JP" altLang="en-US" sz="1200" dirty="0">
                <a:solidFill>
                  <a:schemeClr val="tx1"/>
                </a:solidFill>
                <a:latin typeface="Meiryo UI" panose="020B0604030504040204" pitchFamily="50" charset="-128"/>
                <a:ea typeface="Meiryo UI" panose="020B0604030504040204" pitchFamily="50" charset="-128"/>
              </a:rPr>
              <a:t>未満</a:t>
            </a:r>
          </a:p>
        </p:txBody>
      </p:sp>
      <p:sp>
        <p:nvSpPr>
          <p:cNvPr id="57" name="角丸四角形 56"/>
          <p:cNvSpPr/>
          <p:nvPr/>
        </p:nvSpPr>
        <p:spPr>
          <a:xfrm>
            <a:off x="4428560" y="3617615"/>
            <a:ext cx="1188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発電者さま</a:t>
            </a:r>
            <a:r>
              <a:rPr lang="en-US" altLang="ja-JP" sz="1200" dirty="0">
                <a:solidFill>
                  <a:schemeClr val="tx1"/>
                </a:solidFill>
                <a:latin typeface="Meiryo UI" panose="020B0604030504040204" pitchFamily="50" charset="-128"/>
                <a:ea typeface="Meiryo UI" panose="020B0604030504040204" pitchFamily="50" charset="-128"/>
              </a:rPr>
              <a:t>1</a:t>
            </a:r>
          </a:p>
          <a:p>
            <a:pPr algn="ctr"/>
            <a:r>
              <a:rPr lang="ja-JP" altLang="en-US" sz="1200" dirty="0">
                <a:solidFill>
                  <a:schemeClr val="tx1"/>
                </a:solidFill>
                <a:latin typeface="Meiryo UI" panose="020B0604030504040204" pitchFamily="50" charset="-128"/>
                <a:ea typeface="Meiryo UI" panose="020B0604030504040204" pitchFamily="50" charset="-128"/>
              </a:rPr>
              <a:t>低圧</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58" name="角丸四角形 57"/>
          <p:cNvSpPr/>
          <p:nvPr/>
        </p:nvSpPr>
        <p:spPr>
          <a:xfrm>
            <a:off x="7571312" y="3617615"/>
            <a:ext cx="1188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発電者さま</a:t>
            </a:r>
            <a:r>
              <a:rPr lang="en-US" altLang="ja-JP" sz="1200" dirty="0">
                <a:solidFill>
                  <a:schemeClr val="tx1"/>
                </a:solidFill>
                <a:latin typeface="Meiryo UI" panose="020B0604030504040204" pitchFamily="50" charset="-128"/>
                <a:ea typeface="Meiryo UI" panose="020B0604030504040204" pitchFamily="50" charset="-128"/>
              </a:rPr>
              <a:t>3</a:t>
            </a:r>
          </a:p>
          <a:p>
            <a:pPr algn="ctr"/>
            <a:r>
              <a:rPr kumimoji="1" lang="ja-JP" altLang="en-US" sz="1200" dirty="0">
                <a:solidFill>
                  <a:schemeClr val="tx1"/>
                </a:solidFill>
                <a:latin typeface="Meiryo UI" panose="020B0604030504040204" pitchFamily="50" charset="-128"/>
                <a:ea typeface="Meiryo UI" panose="020B0604030504040204" pitchFamily="50" charset="-128"/>
              </a:rPr>
              <a:t>高圧</a:t>
            </a:r>
            <a:r>
              <a:rPr kumimoji="1" lang="en-US" altLang="ja-JP" sz="1200" dirty="0">
                <a:solidFill>
                  <a:schemeClr val="tx1"/>
                </a:solidFill>
                <a:latin typeface="Meiryo UI" panose="020B0604030504040204" pitchFamily="50" charset="-128"/>
                <a:ea typeface="Meiryo UI" panose="020B0604030504040204" pitchFamily="50" charset="-128"/>
              </a:rPr>
              <a:t>500kW</a:t>
            </a:r>
            <a:r>
              <a:rPr kumimoji="1" lang="ja-JP" altLang="en-US" sz="1200" dirty="0">
                <a:solidFill>
                  <a:schemeClr val="tx1"/>
                </a:solidFill>
                <a:latin typeface="Meiryo UI" panose="020B0604030504040204" pitchFamily="50" charset="-128"/>
                <a:ea typeface="Meiryo UI" panose="020B0604030504040204" pitchFamily="50" charset="-128"/>
              </a:rPr>
              <a:t>以上</a:t>
            </a:r>
          </a:p>
        </p:txBody>
      </p:sp>
      <p:sp>
        <p:nvSpPr>
          <p:cNvPr id="68" name="コンテンツ プレースホルダー 2"/>
          <p:cNvSpPr txBox="1">
            <a:spLocks/>
          </p:cNvSpPr>
          <p:nvPr/>
        </p:nvSpPr>
        <p:spPr>
          <a:xfrm>
            <a:off x="120647" y="1114349"/>
            <a:ext cx="8352000" cy="360000"/>
          </a:xfrm>
          <a:prstGeom prst="rect">
            <a:avLst/>
          </a:prstGeom>
          <a:noFill/>
          <a:ln w="9525" cmpd="sng">
            <a:noFill/>
          </a:ln>
        </p:spPr>
        <p:txBody>
          <a:bodyPr lIns="36000" tIns="36000" rIns="36000" bIns="3600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600"/>
              </a:spcBef>
              <a:buNone/>
              <a:defRPr/>
            </a:pPr>
            <a:r>
              <a:rPr lang="ja-JP" altLang="en-US" sz="1400" u="sng" dirty="0">
                <a:latin typeface="Meiryo UI" panose="020B0604030504040204" pitchFamily="50" charset="-128"/>
                <a:ea typeface="Meiryo UI" panose="020B0604030504040204" pitchFamily="50" charset="-128"/>
              </a:rPr>
              <a:t>発電契約者さまが同一検針日程において、以下の</a:t>
            </a:r>
            <a:r>
              <a:rPr lang="en-US" altLang="ja-JP" sz="1400" u="sng" dirty="0">
                <a:latin typeface="Meiryo UI" panose="020B0604030504040204" pitchFamily="50" charset="-128"/>
                <a:ea typeface="Meiryo UI" panose="020B0604030504040204" pitchFamily="50" charset="-128"/>
              </a:rPr>
              <a:t>3</a:t>
            </a:r>
            <a:r>
              <a:rPr lang="ja-JP" altLang="en-US" sz="1400" u="sng" dirty="0">
                <a:latin typeface="Meiryo UI" panose="020B0604030504040204" pitchFamily="50" charset="-128"/>
                <a:ea typeface="Meiryo UI" panose="020B0604030504040204" pitchFamily="50" charset="-128"/>
              </a:rPr>
              <a:t>地点の契約を有しているとの仮定のもと、例示を記載いたします。</a:t>
            </a:r>
            <a:endParaRPr lang="en-US" altLang="ja-JP" sz="1400" u="sng" dirty="0">
              <a:latin typeface="Meiryo UI" panose="020B0604030504040204" pitchFamily="50" charset="-128"/>
              <a:ea typeface="Meiryo UI" panose="020B0604030504040204" pitchFamily="50" charset="-128"/>
            </a:endParaRPr>
          </a:p>
        </p:txBody>
      </p:sp>
      <p:sp>
        <p:nvSpPr>
          <p:cNvPr id="28" name="正方形/長方形 27"/>
          <p:cNvSpPr/>
          <p:nvPr/>
        </p:nvSpPr>
        <p:spPr>
          <a:xfrm>
            <a:off x="2304000" y="1533497"/>
            <a:ext cx="4536000" cy="612000"/>
          </a:xfrm>
          <a:prstGeom prst="rect">
            <a:avLst/>
          </a:pr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3981127" y="1613333"/>
            <a:ext cx="1188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発電者さま</a:t>
            </a:r>
            <a:r>
              <a:rPr lang="en-US" altLang="ja-JP" sz="1200" dirty="0">
                <a:solidFill>
                  <a:schemeClr val="tx1"/>
                </a:solidFill>
                <a:latin typeface="Meiryo UI" panose="020B0604030504040204" pitchFamily="50" charset="-128"/>
                <a:ea typeface="Meiryo UI" panose="020B0604030504040204" pitchFamily="50" charset="-128"/>
              </a:rPr>
              <a:t>2</a:t>
            </a:r>
          </a:p>
          <a:p>
            <a:pPr algn="ctr"/>
            <a:r>
              <a:rPr kumimoji="1" lang="ja-JP" altLang="en-US" sz="1200" dirty="0">
                <a:solidFill>
                  <a:schemeClr val="tx1"/>
                </a:solidFill>
                <a:latin typeface="Meiryo UI" panose="020B0604030504040204" pitchFamily="50" charset="-128"/>
                <a:ea typeface="Meiryo UI" panose="020B0604030504040204" pitchFamily="50" charset="-128"/>
              </a:rPr>
              <a:t>高圧</a:t>
            </a:r>
            <a:r>
              <a:rPr kumimoji="1" lang="en-US" altLang="ja-JP" sz="1200" dirty="0">
                <a:solidFill>
                  <a:schemeClr val="tx1"/>
                </a:solidFill>
                <a:latin typeface="Meiryo UI" panose="020B0604030504040204" pitchFamily="50" charset="-128"/>
                <a:ea typeface="Meiryo UI" panose="020B0604030504040204" pitchFamily="50" charset="-128"/>
              </a:rPr>
              <a:t>500kW</a:t>
            </a:r>
            <a:r>
              <a:rPr kumimoji="1" lang="ja-JP" altLang="en-US" sz="1200" dirty="0">
                <a:solidFill>
                  <a:schemeClr val="tx1"/>
                </a:solidFill>
                <a:latin typeface="Meiryo UI" panose="020B0604030504040204" pitchFamily="50" charset="-128"/>
                <a:ea typeface="Meiryo UI" panose="020B0604030504040204" pitchFamily="50" charset="-128"/>
              </a:rPr>
              <a:t>未満</a:t>
            </a:r>
          </a:p>
        </p:txBody>
      </p:sp>
      <p:sp>
        <p:nvSpPr>
          <p:cNvPr id="30" name="角丸四角形 29"/>
          <p:cNvSpPr/>
          <p:nvPr/>
        </p:nvSpPr>
        <p:spPr>
          <a:xfrm>
            <a:off x="2409751" y="1613333"/>
            <a:ext cx="1188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発電者さま</a:t>
            </a:r>
            <a:r>
              <a:rPr lang="en-US" altLang="ja-JP" sz="1200" dirty="0">
                <a:solidFill>
                  <a:schemeClr val="tx1"/>
                </a:solidFill>
                <a:latin typeface="Meiryo UI" panose="020B0604030504040204" pitchFamily="50" charset="-128"/>
                <a:ea typeface="Meiryo UI" panose="020B0604030504040204" pitchFamily="50" charset="-128"/>
              </a:rPr>
              <a:t>1</a:t>
            </a:r>
          </a:p>
          <a:p>
            <a:pPr algn="ctr"/>
            <a:r>
              <a:rPr lang="ja-JP" altLang="en-US" sz="1200" dirty="0">
                <a:solidFill>
                  <a:schemeClr val="tx1"/>
                </a:solidFill>
                <a:latin typeface="Meiryo UI" panose="020B0604030504040204" pitchFamily="50" charset="-128"/>
                <a:ea typeface="Meiryo UI" panose="020B0604030504040204" pitchFamily="50" charset="-128"/>
              </a:rPr>
              <a:t>低圧</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1" name="角丸四角形 30"/>
          <p:cNvSpPr/>
          <p:nvPr/>
        </p:nvSpPr>
        <p:spPr>
          <a:xfrm>
            <a:off x="5552503" y="1613333"/>
            <a:ext cx="1188000" cy="43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発電者さま</a:t>
            </a:r>
            <a:r>
              <a:rPr lang="en-US" altLang="ja-JP" sz="1200" dirty="0">
                <a:solidFill>
                  <a:schemeClr val="tx1"/>
                </a:solidFill>
                <a:latin typeface="Meiryo UI" panose="020B0604030504040204" pitchFamily="50" charset="-128"/>
                <a:ea typeface="Meiryo UI" panose="020B0604030504040204" pitchFamily="50" charset="-128"/>
              </a:rPr>
              <a:t>3</a:t>
            </a:r>
          </a:p>
          <a:p>
            <a:pPr algn="ctr"/>
            <a:r>
              <a:rPr kumimoji="1" lang="ja-JP" altLang="en-US" sz="1200" dirty="0">
                <a:solidFill>
                  <a:schemeClr val="tx1"/>
                </a:solidFill>
                <a:latin typeface="Meiryo UI" panose="020B0604030504040204" pitchFamily="50" charset="-128"/>
                <a:ea typeface="Meiryo UI" panose="020B0604030504040204" pitchFamily="50" charset="-128"/>
              </a:rPr>
              <a:t>高圧</a:t>
            </a:r>
            <a:r>
              <a:rPr kumimoji="1" lang="en-US" altLang="ja-JP" sz="1200" dirty="0">
                <a:solidFill>
                  <a:schemeClr val="tx1"/>
                </a:solidFill>
                <a:latin typeface="Meiryo UI" panose="020B0604030504040204" pitchFamily="50" charset="-128"/>
                <a:ea typeface="Meiryo UI" panose="020B0604030504040204" pitchFamily="50" charset="-128"/>
              </a:rPr>
              <a:t>500kW</a:t>
            </a:r>
            <a:r>
              <a:rPr kumimoji="1" lang="ja-JP" altLang="en-US" sz="1200" dirty="0">
                <a:solidFill>
                  <a:schemeClr val="tx1"/>
                </a:solidFill>
                <a:latin typeface="Meiryo UI" panose="020B0604030504040204" pitchFamily="50" charset="-128"/>
                <a:ea typeface="Meiryo UI" panose="020B0604030504040204" pitchFamily="50" charset="-128"/>
              </a:rPr>
              <a:t>以上</a:t>
            </a:r>
          </a:p>
        </p:txBody>
      </p:sp>
    </p:spTree>
    <p:extLst>
      <p:ext uri="{BB962C8B-B14F-4D97-AF65-F5344CB8AC3E}">
        <p14:creationId xmlns:p14="http://schemas.microsoft.com/office/powerpoint/2010/main" val="174135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2" name="Text Box 41"/>
          <p:cNvSpPr txBox="1">
            <a:spLocks noChangeArrowheads="1"/>
          </p:cNvSpPr>
          <p:nvPr/>
        </p:nvSpPr>
        <p:spPr bwMode="auto">
          <a:xfrm>
            <a:off x="0" y="127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000" dirty="0">
                <a:latin typeface="Meiryo UI" panose="020B0604030504040204" pitchFamily="50" charset="-128"/>
                <a:ea typeface="Meiryo UI" panose="020B0604030504040204" pitchFamily="50" charset="-128"/>
              </a:rPr>
              <a:t>各一送の運用方法</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計算結果データのダウンロード</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アップロード時の利用媒体</a:t>
            </a: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15</a:t>
            </a:fld>
            <a:endParaRPr lang="ja-JP" altLang="en-US" sz="120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0650" y="684000"/>
            <a:ext cx="8836025" cy="342000"/>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計算結果データのダウンロード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アップロード時の利用媒体は下図のとおりです。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p:cNvGrpSpPr/>
          <p:nvPr/>
        </p:nvGrpSpPr>
        <p:grpSpPr>
          <a:xfrm>
            <a:off x="322355" y="1936568"/>
            <a:ext cx="1593850" cy="1553520"/>
            <a:chOff x="322355" y="1953633"/>
            <a:chExt cx="1593850" cy="1553520"/>
          </a:xfrm>
        </p:grpSpPr>
        <p:pic>
          <p:nvPicPr>
            <p:cNvPr id="7" name="Picture 6" descr="åçå¯è½ã¨ãã«ã®ã¼é»æ°ç¹å®å¸ä¾çµ¦ã®ã¤ã¡ã¼ã¸"/>
            <p:cNvPicPr>
              <a:picLocks noChangeAspect="1" noChangeArrowheads="1"/>
            </p:cNvPicPr>
            <p:nvPr/>
          </p:nvPicPr>
          <p:blipFill>
            <a:blip r:embed="rId3" cstate="screen">
              <a:extLst>
                <a:ext uri="{28A0092B-C50C-407E-A947-70E740481C1C}">
                  <a14:useLocalDpi xmlns:a14="http://schemas.microsoft.com/office/drawing/2010/main"/>
                </a:ext>
              </a:extLst>
            </a:blip>
            <a:srcRect l="35570" r="33156" b="21104"/>
            <a:stretch>
              <a:fillRect/>
            </a:stretch>
          </p:blipFill>
          <p:spPr bwMode="auto">
            <a:xfrm>
              <a:off x="322355" y="1953633"/>
              <a:ext cx="15938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95"/>
            <p:cNvSpPr>
              <a:spLocks noChangeArrowheads="1"/>
            </p:cNvSpPr>
            <p:nvPr/>
          </p:nvSpPr>
          <p:spPr bwMode="auto">
            <a:xfrm>
              <a:off x="888773" y="3188352"/>
              <a:ext cx="461006" cy="318801"/>
            </a:xfrm>
            <a:prstGeom prst="roundRect">
              <a:avLst>
                <a:gd name="adj" fmla="val 16667"/>
              </a:avLst>
            </a:prstGeom>
            <a:solidFill>
              <a:schemeClr val="bg1"/>
            </a:solidFill>
            <a:ln>
              <a:noFill/>
            </a:ln>
          </p:spPr>
          <p:txBody>
            <a:bodyPr wrap="none" lIns="36000" tIns="36000" rIns="36000" bIns="3600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50000"/>
                </a:spcBef>
                <a:buClr>
                  <a:schemeClr val="accent2"/>
                </a:buClr>
                <a:buFont typeface="Wingdings" panose="05000000000000000000" pitchFamily="2" charset="2"/>
                <a:buNone/>
              </a:pPr>
              <a:r>
                <a:rPr lang="ja-JP" altLang="en-US" sz="1400" dirty="0">
                  <a:latin typeface="Meiryo UI" panose="020B0604030504040204" pitchFamily="50" charset="-128"/>
                  <a:ea typeface="Meiryo UI" panose="020B0604030504040204" pitchFamily="50" charset="-128"/>
                </a:rPr>
                <a:t>一送</a:t>
              </a:r>
            </a:p>
          </p:txBody>
        </p:sp>
      </p:grpSp>
      <p:grpSp>
        <p:nvGrpSpPr>
          <p:cNvPr id="13" name="グループ化 12"/>
          <p:cNvGrpSpPr/>
          <p:nvPr/>
        </p:nvGrpSpPr>
        <p:grpSpPr>
          <a:xfrm>
            <a:off x="6935695" y="1764324"/>
            <a:ext cx="1819275" cy="1809750"/>
            <a:chOff x="6935695" y="1781389"/>
            <a:chExt cx="1819275" cy="1809750"/>
          </a:xfrm>
        </p:grpSpPr>
        <p:pic>
          <p:nvPicPr>
            <p:cNvPr id="6" name="Picture 2"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35695" y="1781389"/>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95"/>
            <p:cNvSpPr>
              <a:spLocks noChangeArrowheads="1"/>
            </p:cNvSpPr>
            <p:nvPr/>
          </p:nvSpPr>
          <p:spPr bwMode="auto">
            <a:xfrm>
              <a:off x="7196341" y="3188058"/>
              <a:ext cx="1297982" cy="318801"/>
            </a:xfrm>
            <a:prstGeom prst="roundRect">
              <a:avLst>
                <a:gd name="adj" fmla="val 16667"/>
              </a:avLst>
            </a:prstGeom>
            <a:solidFill>
              <a:schemeClr val="bg1"/>
            </a:solidFill>
            <a:ln>
              <a:noFill/>
            </a:ln>
          </p:spPr>
          <p:txBody>
            <a:bodyPr wrap="none" lIns="36000" tIns="36000" rIns="36000" bIns="3600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50000"/>
                </a:spcBef>
                <a:buClr>
                  <a:schemeClr val="accent2"/>
                </a:buClr>
                <a:buFont typeface="Wingdings" panose="05000000000000000000" pitchFamily="2" charset="2"/>
                <a:buNone/>
              </a:pPr>
              <a:r>
                <a:rPr lang="ja-JP" altLang="en-US" sz="1400" dirty="0">
                  <a:latin typeface="Meiryo UI" panose="020B0604030504040204" pitchFamily="50" charset="-128"/>
                  <a:ea typeface="Meiryo UI" panose="020B0604030504040204" pitchFamily="50" charset="-128"/>
                </a:rPr>
                <a:t>発電契約者さま</a:t>
              </a:r>
            </a:p>
          </p:txBody>
        </p:sp>
      </p:grpSp>
      <p:graphicFrame>
        <p:nvGraphicFramePr>
          <p:cNvPr id="2" name="表 1"/>
          <p:cNvGraphicFramePr>
            <a:graphicFrameLocks noGrp="1"/>
          </p:cNvGraphicFramePr>
          <p:nvPr>
            <p:extLst>
              <p:ext uri="{D42A27DB-BD31-4B8C-83A1-F6EECF244321}">
                <p14:modId xmlns:p14="http://schemas.microsoft.com/office/powerpoint/2010/main" val="2255538058"/>
              </p:ext>
            </p:extLst>
          </p:nvPr>
        </p:nvGraphicFramePr>
        <p:xfrm>
          <a:off x="180000" y="4232225"/>
          <a:ext cx="8784000" cy="251208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470742638"/>
                    </a:ext>
                  </a:extLst>
                </a:gridCol>
                <a:gridCol w="1836000">
                  <a:extLst>
                    <a:ext uri="{9D8B030D-6E8A-4147-A177-3AD203B41FA5}">
                      <a16:colId xmlns:a16="http://schemas.microsoft.com/office/drawing/2014/main" val="2601209008"/>
                    </a:ext>
                  </a:extLst>
                </a:gridCol>
                <a:gridCol w="1836000">
                  <a:extLst>
                    <a:ext uri="{9D8B030D-6E8A-4147-A177-3AD203B41FA5}">
                      <a16:colId xmlns:a16="http://schemas.microsoft.com/office/drawing/2014/main" val="44134863"/>
                    </a:ext>
                  </a:extLst>
                </a:gridCol>
                <a:gridCol w="720000">
                  <a:extLst>
                    <a:ext uri="{9D8B030D-6E8A-4147-A177-3AD203B41FA5}">
                      <a16:colId xmlns:a16="http://schemas.microsoft.com/office/drawing/2014/main" val="2043371370"/>
                    </a:ext>
                  </a:extLst>
                </a:gridCol>
                <a:gridCol w="1836000">
                  <a:extLst>
                    <a:ext uri="{9D8B030D-6E8A-4147-A177-3AD203B41FA5}">
                      <a16:colId xmlns:a16="http://schemas.microsoft.com/office/drawing/2014/main" val="1693357313"/>
                    </a:ext>
                  </a:extLst>
                </a:gridCol>
                <a:gridCol w="1836000">
                  <a:extLst>
                    <a:ext uri="{9D8B030D-6E8A-4147-A177-3AD203B41FA5}">
                      <a16:colId xmlns:a16="http://schemas.microsoft.com/office/drawing/2014/main" val="3899744131"/>
                    </a:ext>
                  </a:extLst>
                </a:gridCol>
              </a:tblGrid>
              <a:tr h="504000">
                <a:tc>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①一送</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⇒発電契約者さま</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送付時</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②発電契約者さま</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⇒一送</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返却時</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①一送</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⇒発電契約者さま</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送付時</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②発電契約者さま</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⇒一送</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返却時</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94797150"/>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北海道</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300" b="0" dirty="0">
                          <a:solidFill>
                            <a:srgbClr val="FF0000"/>
                          </a:solidFill>
                          <a:latin typeface="Meiryo UI" panose="020B0604030504040204" pitchFamily="50" charset="-128"/>
                          <a:ea typeface="Meiryo UI" panose="020B0604030504040204" pitchFamily="50" charset="-128"/>
                        </a:rPr>
                        <a:t>託送</a:t>
                      </a:r>
                      <a:r>
                        <a:rPr kumimoji="1" lang="en-US" altLang="ja-JP" sz="1300" b="0" dirty="0">
                          <a:solidFill>
                            <a:srgbClr val="FF0000"/>
                          </a:solidFill>
                          <a:latin typeface="Meiryo UI" panose="020B0604030504040204" pitchFamily="50" charset="-128"/>
                          <a:ea typeface="Meiryo UI" panose="020B0604030504040204" pitchFamily="50" charset="-128"/>
                        </a:rPr>
                        <a:t>HP</a:t>
                      </a:r>
                      <a:endParaRPr kumimoji="1" lang="ja-JP" altLang="en-US" sz="1300" b="0" dirty="0">
                        <a:solidFill>
                          <a:srgbClr val="00B05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dirty="0">
                          <a:solidFill>
                            <a:srgbClr val="FF0000"/>
                          </a:solidFill>
                          <a:latin typeface="Meiryo UI" panose="020B0604030504040204" pitchFamily="50" charset="-128"/>
                          <a:ea typeface="Meiryo UI" panose="020B0604030504040204" pitchFamily="50" charset="-128"/>
                        </a:rPr>
                        <a:t>託送</a:t>
                      </a:r>
                      <a:r>
                        <a:rPr kumimoji="1" lang="en-US" altLang="ja-JP" sz="1300" b="0" dirty="0">
                          <a:solidFill>
                            <a:srgbClr val="FF0000"/>
                          </a:solidFill>
                          <a:latin typeface="Meiryo UI" panose="020B0604030504040204" pitchFamily="50" charset="-128"/>
                          <a:ea typeface="Meiryo UI" panose="020B0604030504040204" pitchFamily="50" charset="-128"/>
                        </a:rPr>
                        <a:t>HP</a:t>
                      </a:r>
                      <a:r>
                        <a:rPr kumimoji="1" lang="ja-JP" altLang="en-US" sz="1300" b="0" dirty="0">
                          <a:solidFill>
                            <a:srgbClr val="FF0000"/>
                          </a:solidFill>
                          <a:latin typeface="Meiryo UI" panose="020B0604030504040204" pitchFamily="50" charset="-128"/>
                          <a:ea typeface="Meiryo UI" panose="020B0604030504040204" pitchFamily="50" charset="-128"/>
                        </a:rPr>
                        <a:t>（予定）</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0" dirty="0">
                          <a:solidFill>
                            <a:schemeClr val="tx1"/>
                          </a:solidFill>
                          <a:latin typeface="Meiryo UI" panose="020B0604030504040204" pitchFamily="50" charset="-128"/>
                          <a:ea typeface="Meiryo UI" panose="020B0604030504040204" pitchFamily="50" charset="-128"/>
                        </a:rPr>
                        <a:t>関西</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託送</a:t>
                      </a:r>
                      <a:r>
                        <a:rPr kumimoji="1" lang="en-US" altLang="ja-JP"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HP</a:t>
                      </a:r>
                      <a:endPar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託送</a:t>
                      </a:r>
                      <a:r>
                        <a:rPr kumimoji="1" lang="en-US" altLang="ja-JP"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HP</a:t>
                      </a:r>
                      <a:endPar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3860613"/>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東北</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300" b="0" dirty="0">
                          <a:solidFill>
                            <a:srgbClr val="FF0000"/>
                          </a:solidFill>
                          <a:latin typeface="Meiryo UI" panose="020B0604030504040204" pitchFamily="50" charset="-128"/>
                          <a:ea typeface="Meiryo UI" panose="020B0604030504040204" pitchFamily="50" charset="-128"/>
                        </a:rPr>
                        <a:t>託送</a:t>
                      </a:r>
                      <a:r>
                        <a:rPr kumimoji="1" lang="en-US" altLang="ja-JP" sz="1300" b="0" dirty="0">
                          <a:solidFill>
                            <a:srgbClr val="FF0000"/>
                          </a:solidFill>
                          <a:latin typeface="Meiryo UI" panose="020B0604030504040204" pitchFamily="50" charset="-128"/>
                          <a:ea typeface="Meiryo UI" panose="020B0604030504040204" pitchFamily="50" charset="-128"/>
                        </a:rPr>
                        <a:t>HP</a:t>
                      </a:r>
                      <a:endParaRPr kumimoji="1" lang="ja-JP" altLang="en-US" sz="13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0" dirty="0">
                          <a:solidFill>
                            <a:srgbClr val="FF0000"/>
                          </a:solidFill>
                          <a:latin typeface="Meiryo UI" panose="020B0604030504040204" pitchFamily="50" charset="-128"/>
                          <a:ea typeface="Meiryo UI" panose="020B0604030504040204" pitchFamily="50" charset="-128"/>
                        </a:rPr>
                        <a:t>託送</a:t>
                      </a:r>
                      <a:r>
                        <a:rPr kumimoji="1" lang="en-US" altLang="ja-JP" sz="1300" b="0" dirty="0">
                          <a:solidFill>
                            <a:srgbClr val="FF0000"/>
                          </a:solidFill>
                          <a:latin typeface="Meiryo UI" panose="020B0604030504040204" pitchFamily="50" charset="-128"/>
                          <a:ea typeface="Meiryo UI" panose="020B0604030504040204" pitchFamily="50" charset="-128"/>
                        </a:rPr>
                        <a:t>HP</a:t>
                      </a:r>
                      <a:endParaRPr kumimoji="1" lang="ja-JP" altLang="en-US" sz="13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0" dirty="0">
                          <a:solidFill>
                            <a:schemeClr val="tx1"/>
                          </a:solidFill>
                          <a:latin typeface="Meiryo UI" panose="020B0604030504040204" pitchFamily="50" charset="-128"/>
                          <a:ea typeface="Meiryo UI" panose="020B0604030504040204" pitchFamily="50" charset="-128"/>
                        </a:rPr>
                        <a:t>中国</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託送</a:t>
                      </a:r>
                      <a:r>
                        <a:rPr kumimoji="1" lang="en-US" altLang="ja-JP"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HP</a:t>
                      </a:r>
                      <a:endPar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託送</a:t>
                      </a:r>
                      <a:r>
                        <a:rPr kumimoji="1" lang="en-US" altLang="ja-JP"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HP</a:t>
                      </a:r>
                      <a:endPar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9936574"/>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東京</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300" b="0" dirty="0">
                          <a:solidFill>
                            <a:srgbClr val="FF0000"/>
                          </a:solidFill>
                          <a:latin typeface="Meiryo UI" panose="020B0604030504040204" pitchFamily="50" charset="-128"/>
                          <a:ea typeface="Meiryo UI" panose="020B0604030504040204" pitchFamily="50" charset="-128"/>
                        </a:rPr>
                        <a:t>託送</a:t>
                      </a:r>
                      <a:r>
                        <a:rPr kumimoji="1" lang="en-US" altLang="ja-JP" sz="1300" b="0" dirty="0">
                          <a:solidFill>
                            <a:srgbClr val="FF0000"/>
                          </a:solidFill>
                          <a:latin typeface="Meiryo UI" panose="020B0604030504040204" pitchFamily="50" charset="-128"/>
                          <a:ea typeface="Meiryo UI" panose="020B0604030504040204" pitchFamily="50" charset="-128"/>
                        </a:rPr>
                        <a:t>HP</a:t>
                      </a:r>
                      <a:endParaRPr kumimoji="1" lang="ja-JP" altLang="en-US" sz="13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0" dirty="0">
                          <a:solidFill>
                            <a:srgbClr val="FF0000"/>
                          </a:solidFill>
                          <a:latin typeface="Meiryo UI" panose="020B0604030504040204" pitchFamily="50" charset="-128"/>
                          <a:ea typeface="Meiryo UI" panose="020B0604030504040204" pitchFamily="50" charset="-128"/>
                        </a:rPr>
                        <a:t>託送</a:t>
                      </a:r>
                      <a:r>
                        <a:rPr kumimoji="1" lang="en-US" altLang="ja-JP" sz="1300" b="0" dirty="0">
                          <a:solidFill>
                            <a:srgbClr val="FF0000"/>
                          </a:solidFill>
                          <a:latin typeface="Meiryo UI" panose="020B0604030504040204" pitchFamily="50" charset="-128"/>
                          <a:ea typeface="Meiryo UI" panose="020B0604030504040204" pitchFamily="50" charset="-128"/>
                        </a:rPr>
                        <a:t>HP</a:t>
                      </a:r>
                      <a:r>
                        <a:rPr kumimoji="1" lang="ja-JP" altLang="en-US" sz="1300" b="0" dirty="0">
                          <a:solidFill>
                            <a:srgbClr val="FF0000"/>
                          </a:solidFill>
                          <a:latin typeface="Meiryo UI" panose="020B0604030504040204" pitchFamily="50" charset="-128"/>
                          <a:ea typeface="Meiryo UI" panose="020B0604030504040204" pitchFamily="50" charset="-128"/>
                        </a:rPr>
                        <a:t>等</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0" dirty="0">
                          <a:solidFill>
                            <a:schemeClr val="tx1"/>
                          </a:solidFill>
                          <a:latin typeface="Meiryo UI" panose="020B0604030504040204" pitchFamily="50" charset="-128"/>
                          <a:ea typeface="Meiryo UI" panose="020B0604030504040204" pitchFamily="50" charset="-128"/>
                        </a:rPr>
                        <a:t>四国</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託送</a:t>
                      </a:r>
                      <a:r>
                        <a:rPr kumimoji="1" lang="en-US" altLang="ja-JP"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HP</a:t>
                      </a:r>
                      <a:endPar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託送</a:t>
                      </a:r>
                      <a:r>
                        <a:rPr kumimoji="1" lang="en-US" altLang="ja-JP"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HP</a:t>
                      </a:r>
                      <a:endPar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3206843"/>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中部</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300" b="0" dirty="0">
                          <a:solidFill>
                            <a:srgbClr val="FF0000"/>
                          </a:solidFill>
                          <a:latin typeface="Meiryo UI" panose="020B0604030504040204" pitchFamily="50" charset="-128"/>
                          <a:ea typeface="Meiryo UI" panose="020B0604030504040204" pitchFamily="50" charset="-128"/>
                        </a:rPr>
                        <a:t>託送</a:t>
                      </a:r>
                      <a:r>
                        <a:rPr kumimoji="1" lang="en-US" altLang="ja-JP" sz="1300" b="0" dirty="0">
                          <a:solidFill>
                            <a:srgbClr val="FF0000"/>
                          </a:solidFill>
                          <a:latin typeface="Meiryo UI" panose="020B0604030504040204" pitchFamily="50" charset="-128"/>
                          <a:ea typeface="Meiryo UI" panose="020B0604030504040204" pitchFamily="50" charset="-128"/>
                        </a:rPr>
                        <a:t>HP</a:t>
                      </a:r>
                      <a:endParaRPr kumimoji="1" lang="ja-JP" altLang="en-US" sz="13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0" dirty="0">
                          <a:solidFill>
                            <a:srgbClr val="00B050"/>
                          </a:solidFill>
                          <a:latin typeface="Meiryo UI" panose="020B0604030504040204" pitchFamily="50" charset="-128"/>
                          <a:ea typeface="Meiryo UI" panose="020B0604030504040204" pitchFamily="50" charset="-128"/>
                        </a:rPr>
                        <a:t>電子メール</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0" dirty="0">
                          <a:solidFill>
                            <a:schemeClr val="tx1"/>
                          </a:solidFill>
                          <a:latin typeface="Meiryo UI" panose="020B0604030504040204" pitchFamily="50" charset="-128"/>
                          <a:ea typeface="Meiryo UI" panose="020B0604030504040204" pitchFamily="50" charset="-128"/>
                        </a:rPr>
                        <a:t>九州</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00" b="0" strike="noStrike" baseline="0" dirty="0">
                          <a:solidFill>
                            <a:srgbClr val="000099"/>
                          </a:solidFill>
                          <a:latin typeface="Meiryo UI" panose="020B0604030504040204" pitchFamily="50" charset="-128"/>
                          <a:ea typeface="Meiryo UI" panose="020B0604030504040204" pitchFamily="50" charset="-128"/>
                        </a:rPr>
                        <a:t>託送情報公開システム（予定）</a:t>
                      </a:r>
                      <a:endParaRPr kumimoji="1" lang="en-US" altLang="zh-TW" sz="1000" b="0" strike="noStrike" baseline="0" dirty="0">
                        <a:solidFill>
                          <a:srgbClr val="000099"/>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strike="noStrike" baseline="0" dirty="0">
                          <a:solidFill>
                            <a:srgbClr val="000099"/>
                          </a:solidFill>
                          <a:latin typeface="Meiryo UI" panose="020B0604030504040204" pitchFamily="50" charset="-128"/>
                          <a:ea typeface="Meiryo UI" panose="020B0604030504040204" pitchFamily="50" charset="-128"/>
                        </a:rPr>
                        <a:t>託送情報公開システム（予定）</a:t>
                      </a:r>
                      <a:endParaRPr kumimoji="1" lang="en-US" altLang="zh-TW" sz="1000" b="0" strike="sngStrike" baseline="0" dirty="0">
                        <a:solidFill>
                          <a:srgbClr val="000099"/>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657465"/>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北陸</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300" b="0" dirty="0">
                          <a:solidFill>
                            <a:srgbClr val="FF0000"/>
                          </a:solidFill>
                          <a:latin typeface="Meiryo UI" panose="020B0604030504040204" pitchFamily="50" charset="-128"/>
                          <a:ea typeface="Meiryo UI" panose="020B0604030504040204" pitchFamily="50" charset="-128"/>
                        </a:rPr>
                        <a:t>託送</a:t>
                      </a:r>
                      <a:r>
                        <a:rPr kumimoji="1" lang="en-US" altLang="ja-JP" sz="1300" b="0" dirty="0">
                          <a:solidFill>
                            <a:srgbClr val="FF0000"/>
                          </a:solidFill>
                          <a:latin typeface="Meiryo UI" panose="020B0604030504040204" pitchFamily="50" charset="-128"/>
                          <a:ea typeface="Meiryo UI" panose="020B0604030504040204" pitchFamily="50" charset="-128"/>
                        </a:rPr>
                        <a:t>HP</a:t>
                      </a:r>
                      <a:endParaRPr kumimoji="1" lang="ja-JP" altLang="en-US" sz="13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0" dirty="0">
                          <a:solidFill>
                            <a:srgbClr val="00B050"/>
                          </a:solidFill>
                          <a:latin typeface="Meiryo UI" panose="020B0604030504040204" pitchFamily="50" charset="-128"/>
                          <a:ea typeface="Meiryo UI" panose="020B0604030504040204" pitchFamily="50" charset="-128"/>
                        </a:rPr>
                        <a:t>電子メール</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0" dirty="0">
                          <a:solidFill>
                            <a:schemeClr val="tx1"/>
                          </a:solidFill>
                          <a:latin typeface="Meiryo UI" panose="020B0604030504040204" pitchFamily="50" charset="-128"/>
                          <a:ea typeface="Meiryo UI" panose="020B0604030504040204" pitchFamily="50" charset="-128"/>
                        </a:rPr>
                        <a:t>沖縄</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300" b="0" dirty="0">
                          <a:solidFill>
                            <a:srgbClr val="FF0000"/>
                          </a:solidFill>
                          <a:latin typeface="Meiryo UI" panose="020B0604030504040204" pitchFamily="50" charset="-128"/>
                          <a:ea typeface="Meiryo UI" panose="020B0604030504040204" pitchFamily="50" charset="-128"/>
                        </a:rPr>
                        <a:t>託送</a:t>
                      </a:r>
                      <a:r>
                        <a:rPr kumimoji="1" lang="en-US" altLang="ja-JP" sz="1300" b="0" dirty="0">
                          <a:solidFill>
                            <a:srgbClr val="FF0000"/>
                          </a:solidFill>
                          <a:latin typeface="Meiryo UI" panose="020B0604030504040204" pitchFamily="50" charset="-128"/>
                          <a:ea typeface="Meiryo UI" panose="020B0604030504040204" pitchFamily="50" charset="-128"/>
                        </a:rPr>
                        <a:t>HP</a:t>
                      </a:r>
                      <a:endParaRPr kumimoji="1" lang="ja-JP" altLang="en-US" sz="1300" b="0" dirty="0">
                        <a:solidFill>
                          <a:srgbClr val="FF0000"/>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0" dirty="0">
                          <a:solidFill>
                            <a:srgbClr val="00B050"/>
                          </a:solidFill>
                          <a:latin typeface="Meiryo UI" panose="020B0604030504040204" pitchFamily="50" charset="-128"/>
                          <a:ea typeface="Meiryo UI" panose="020B0604030504040204" pitchFamily="50" charset="-128"/>
                        </a:rPr>
                        <a:t>電子メール</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5418098"/>
                  </a:ext>
                </a:extLst>
              </a:tr>
            </a:tbl>
          </a:graphicData>
        </a:graphic>
      </p:graphicFrame>
      <p:sp>
        <p:nvSpPr>
          <p:cNvPr id="8" name="右矢印 7"/>
          <p:cNvSpPr/>
          <p:nvPr/>
        </p:nvSpPr>
        <p:spPr bwMode="auto">
          <a:xfrm>
            <a:off x="2210295" y="1898794"/>
            <a:ext cx="4320000" cy="720000"/>
          </a:xfrm>
          <a:prstGeom prst="rightArrow">
            <a:avLst>
              <a:gd name="adj1" fmla="val 50000"/>
              <a:gd name="adj2" fmla="val 54059"/>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フローチャート: データ 2"/>
          <p:cNvSpPr/>
          <p:nvPr/>
        </p:nvSpPr>
        <p:spPr>
          <a:xfrm>
            <a:off x="2815410" y="2150794"/>
            <a:ext cx="2016000" cy="216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計算結果データ</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9" name="左矢印 8"/>
          <p:cNvSpPr/>
          <p:nvPr/>
        </p:nvSpPr>
        <p:spPr bwMode="auto">
          <a:xfrm>
            <a:off x="2613705" y="2719604"/>
            <a:ext cx="4320000" cy="720000"/>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フローチャート: データ 17"/>
          <p:cNvSpPr/>
          <p:nvPr/>
        </p:nvSpPr>
        <p:spPr>
          <a:xfrm>
            <a:off x="4495554" y="2971604"/>
            <a:ext cx="2016000" cy="216000"/>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計算結果データ</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2704870" y="1466794"/>
            <a:ext cx="2160000" cy="432000"/>
          </a:xfrm>
          <a:prstGeom prst="rect">
            <a:avLst/>
          </a:prstGeom>
          <a:solidFill>
            <a:schemeClr val="bg1"/>
          </a:solidFill>
          <a:ln w="254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400" dirty="0">
                <a:solidFill>
                  <a:schemeClr val="tx1"/>
                </a:solidFill>
                <a:latin typeface="Meiryo UI" panose="020B0604030504040204" pitchFamily="50" charset="-128"/>
                <a:ea typeface="Meiryo UI" panose="020B0604030504040204" pitchFamily="50" charset="-128"/>
              </a:rPr>
              <a:t>①発電側課金の請求額等を</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記載したうえで送付</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4171554" y="3439604"/>
            <a:ext cx="2340000" cy="432000"/>
          </a:xfrm>
          <a:prstGeom prst="rect">
            <a:avLst/>
          </a:prstGeom>
          <a:solidFill>
            <a:schemeClr val="bg1"/>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400" dirty="0">
                <a:solidFill>
                  <a:schemeClr val="tx1"/>
                </a:solidFill>
                <a:latin typeface="Meiryo UI" panose="020B0604030504040204" pitchFamily="50" charset="-128"/>
                <a:ea typeface="Meiryo UI" panose="020B0604030504040204" pitchFamily="50" charset="-128"/>
              </a:rPr>
              <a:t>②発電側課金の相殺結果等を</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記載したうえで返却</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cxnSp>
        <p:nvCxnSpPr>
          <p:cNvPr id="20" name="カギ線コネクタ 19"/>
          <p:cNvCxnSpPr>
            <a:stCxn id="21" idx="1"/>
            <a:endCxn id="3" idx="2"/>
          </p:cNvCxnSpPr>
          <p:nvPr/>
        </p:nvCxnSpPr>
        <p:spPr>
          <a:xfrm rot="10800000" flipH="1" flipV="1">
            <a:off x="2704870" y="1682794"/>
            <a:ext cx="312140" cy="576000"/>
          </a:xfrm>
          <a:prstGeom prst="bentConnector3">
            <a:avLst>
              <a:gd name="adj1" fmla="val -73236"/>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18" idx="5"/>
            <a:endCxn id="22" idx="3"/>
          </p:cNvCxnSpPr>
          <p:nvPr/>
        </p:nvCxnSpPr>
        <p:spPr>
          <a:xfrm>
            <a:off x="6309954" y="3079604"/>
            <a:ext cx="201600" cy="576000"/>
          </a:xfrm>
          <a:prstGeom prst="bentConnector3">
            <a:avLst>
              <a:gd name="adj1" fmla="val 21339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4908175" y="1466794"/>
            <a:ext cx="2124000" cy="432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a:solidFill>
                  <a:srgbClr val="FF0000"/>
                </a:solidFill>
                <a:latin typeface="Meiryo UI" panose="020B0604030504040204" pitchFamily="50" charset="-128"/>
                <a:ea typeface="Meiryo UI" panose="020B0604030504040204" pitchFamily="50" charset="-128"/>
              </a:rPr>
              <a:t>⇒計算結果データの公開日は、</a:t>
            </a:r>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a:t>
            </a:r>
            <a:r>
              <a:rPr lang="en-US" altLang="ja-JP" sz="1200" dirty="0">
                <a:solidFill>
                  <a:srgbClr val="FF0000"/>
                </a:solidFill>
                <a:latin typeface="Meiryo UI" panose="020B0604030504040204" pitchFamily="50" charset="-128"/>
                <a:ea typeface="Meiryo UI" panose="020B0604030504040204" pitchFamily="50" charset="-128"/>
              </a:rPr>
              <a:t>13</a:t>
            </a:r>
            <a:r>
              <a:rPr lang="ja-JP" altLang="en-US" sz="1200" dirty="0">
                <a:solidFill>
                  <a:srgbClr val="FF0000"/>
                </a:solidFill>
                <a:latin typeface="Meiryo UI" panose="020B0604030504040204" pitchFamily="50" charset="-128"/>
                <a:ea typeface="Meiryo UI" panose="020B0604030504040204" pitchFamily="50" charset="-128"/>
              </a:rPr>
              <a:t>頁に記載のとおりです。</a:t>
            </a:r>
            <a:endParaRPr lang="en-US" altLang="ja-JP"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768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表 53"/>
          <p:cNvGraphicFramePr>
            <a:graphicFrameLocks noGrp="1"/>
          </p:cNvGraphicFramePr>
          <p:nvPr>
            <p:extLst>
              <p:ext uri="{D42A27DB-BD31-4B8C-83A1-F6EECF244321}">
                <p14:modId xmlns:p14="http://schemas.microsoft.com/office/powerpoint/2010/main" val="3582477230"/>
              </p:ext>
            </p:extLst>
          </p:nvPr>
        </p:nvGraphicFramePr>
        <p:xfrm>
          <a:off x="120650" y="1183110"/>
          <a:ext cx="8836023" cy="1546080"/>
        </p:xfrm>
        <a:graphic>
          <a:graphicData uri="http://schemas.openxmlformats.org/drawingml/2006/table">
            <a:tbl>
              <a:tblPr firstRow="1" bandRow="1">
                <a:tableStyleId>{5C22544A-7EE6-4342-B048-85BDC9FD1C3A}</a:tableStyleId>
              </a:tblPr>
              <a:tblGrid>
                <a:gridCol w="2945341">
                  <a:extLst>
                    <a:ext uri="{9D8B030D-6E8A-4147-A177-3AD203B41FA5}">
                      <a16:colId xmlns:a16="http://schemas.microsoft.com/office/drawing/2014/main" val="2601209008"/>
                    </a:ext>
                  </a:extLst>
                </a:gridCol>
                <a:gridCol w="2945341">
                  <a:extLst>
                    <a:ext uri="{9D8B030D-6E8A-4147-A177-3AD203B41FA5}">
                      <a16:colId xmlns:a16="http://schemas.microsoft.com/office/drawing/2014/main" val="3575089710"/>
                    </a:ext>
                  </a:extLst>
                </a:gridCol>
                <a:gridCol w="2945341">
                  <a:extLst>
                    <a:ext uri="{9D8B030D-6E8A-4147-A177-3AD203B41FA5}">
                      <a16:colId xmlns:a16="http://schemas.microsoft.com/office/drawing/2014/main" val="1618607335"/>
                    </a:ext>
                  </a:extLst>
                </a:gridCol>
              </a:tblGrid>
              <a:tr h="360000">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1</a:t>
                      </a:r>
                      <a:r>
                        <a:rPr kumimoji="1" lang="ja-JP" altLang="en-US" sz="1400" b="0" dirty="0">
                          <a:solidFill>
                            <a:schemeClr val="tx1"/>
                          </a:solidFill>
                          <a:latin typeface="Meiryo UI" panose="020B0604030504040204" pitchFamily="50" charset="-128"/>
                          <a:ea typeface="Meiryo UI" panose="020B0604030504040204" pitchFamily="50" charset="-128"/>
                        </a:rPr>
                        <a:t>回目</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a:solidFill>
                            <a:schemeClr val="tx1"/>
                          </a:solidFill>
                          <a:latin typeface="Meiryo UI" panose="020B0604030504040204" pitchFamily="50" charset="-128"/>
                          <a:ea typeface="Meiryo UI" panose="020B0604030504040204" pitchFamily="50" charset="-128"/>
                        </a:rPr>
                        <a:t>計算結果データ公開から</a:t>
                      </a:r>
                      <a:r>
                        <a:rPr kumimoji="1" lang="en-US" altLang="ja-JP" sz="1200" b="0" dirty="0">
                          <a:solidFill>
                            <a:schemeClr val="tx1"/>
                          </a:solidFill>
                          <a:latin typeface="Meiryo UI" panose="020B0604030504040204" pitchFamily="50" charset="-128"/>
                          <a:ea typeface="Meiryo UI" panose="020B0604030504040204" pitchFamily="50" charset="-128"/>
                        </a:rPr>
                        <a:t>5</a:t>
                      </a:r>
                      <a:r>
                        <a:rPr kumimoji="1" lang="ja-JP" altLang="en-US" sz="1200" b="0" dirty="0">
                          <a:solidFill>
                            <a:schemeClr val="tx1"/>
                          </a:solidFill>
                          <a:latin typeface="Meiryo UI" panose="020B0604030504040204" pitchFamily="50" charset="-128"/>
                          <a:ea typeface="Meiryo UI" panose="020B0604030504040204" pitchFamily="50" charset="-128"/>
                        </a:rPr>
                        <a:t>営業日までに返却</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2</a:t>
                      </a:r>
                      <a:r>
                        <a:rPr kumimoji="1" lang="ja-JP" altLang="en-US" sz="1400" b="0" dirty="0">
                          <a:solidFill>
                            <a:schemeClr val="tx1"/>
                          </a:solidFill>
                          <a:latin typeface="Meiryo UI" panose="020B0604030504040204" pitchFamily="50" charset="-128"/>
                          <a:ea typeface="Meiryo UI" panose="020B0604030504040204" pitchFamily="50" charset="-128"/>
                        </a:rPr>
                        <a:t>回目</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a:solidFill>
                            <a:schemeClr val="tx1"/>
                          </a:solidFill>
                          <a:latin typeface="Meiryo UI" panose="020B0604030504040204" pitchFamily="50" charset="-128"/>
                          <a:ea typeface="Meiryo UI" panose="020B0604030504040204" pitchFamily="50" charset="-128"/>
                        </a:rPr>
                        <a:t>「計算結果明細一覧」の支払期日から</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3</a:t>
                      </a:r>
                      <a:r>
                        <a:rPr kumimoji="1" lang="ja-JP" altLang="en-US" sz="1200" b="0" dirty="0">
                          <a:solidFill>
                            <a:schemeClr val="tx1"/>
                          </a:solidFill>
                          <a:latin typeface="Meiryo UI" panose="020B0604030504040204" pitchFamily="50" charset="-128"/>
                          <a:ea typeface="Meiryo UI" panose="020B0604030504040204" pitchFamily="50" charset="-128"/>
                        </a:rPr>
                        <a:t>営業日までに返却</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a:solidFill>
                            <a:schemeClr val="tx1"/>
                          </a:solidFill>
                          <a:latin typeface="Meiryo UI" panose="020B0604030504040204" pitchFamily="50" charset="-128"/>
                          <a:ea typeface="Meiryo UI" panose="020B0604030504040204" pitchFamily="50" charset="-128"/>
                        </a:rPr>
                        <a:t>（個別請求を実施される場合のみ）</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データ訂正時</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a:solidFill>
                            <a:schemeClr val="tx1"/>
                          </a:solidFill>
                          <a:latin typeface="Meiryo UI" panose="020B0604030504040204" pitchFamily="50" charset="-128"/>
                          <a:ea typeface="Meiryo UI" panose="020B0604030504040204" pitchFamily="50" charset="-128"/>
                        </a:rPr>
                        <a:t>発電契約者さまにてデータを訂正等の理由により、</a:t>
                      </a:r>
                      <a:r>
                        <a:rPr kumimoji="1" lang="en-US" altLang="ja-JP" sz="1200" b="0" dirty="0">
                          <a:solidFill>
                            <a:schemeClr val="tx1"/>
                          </a:solidFill>
                          <a:latin typeface="Meiryo UI" panose="020B0604030504040204" pitchFamily="50" charset="-128"/>
                          <a:ea typeface="Meiryo UI" panose="020B0604030504040204" pitchFamily="50" charset="-128"/>
                        </a:rPr>
                        <a:t>1</a:t>
                      </a:r>
                      <a:r>
                        <a:rPr kumimoji="1" lang="ja-JP" altLang="en-US" sz="1200" b="0" dirty="0">
                          <a:solidFill>
                            <a:schemeClr val="tx1"/>
                          </a:solidFill>
                          <a:latin typeface="Meiryo UI" panose="020B0604030504040204" pitchFamily="50" charset="-128"/>
                          <a:ea typeface="Meiryo UI" panose="020B0604030504040204" pitchFamily="50" charset="-128"/>
                        </a:rPr>
                        <a:t>回目・</a:t>
                      </a:r>
                      <a:r>
                        <a:rPr kumimoji="1" lang="en-US" altLang="ja-JP" sz="1200" b="0" dirty="0">
                          <a:solidFill>
                            <a:schemeClr val="tx1"/>
                          </a:solidFill>
                          <a:latin typeface="Meiryo UI" panose="020B0604030504040204" pitchFamily="50" charset="-128"/>
                          <a:ea typeface="Meiryo UI" panose="020B0604030504040204" pitchFamily="50" charset="-128"/>
                        </a:rPr>
                        <a:t>2</a:t>
                      </a:r>
                      <a:r>
                        <a:rPr kumimoji="1" lang="ja-JP" altLang="en-US" sz="1200" b="0" dirty="0">
                          <a:solidFill>
                            <a:schemeClr val="tx1"/>
                          </a:solidFill>
                          <a:latin typeface="Meiryo UI" panose="020B0604030504040204" pitchFamily="50" charset="-128"/>
                          <a:ea typeface="Meiryo UI" panose="020B0604030504040204" pitchFamily="50" charset="-128"/>
                        </a:rPr>
                        <a:t>回目以外のタイミングで送信</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a:solidFill>
                            <a:schemeClr val="tx1"/>
                          </a:solidFill>
                          <a:latin typeface="Meiryo UI" panose="020B0604030504040204" pitchFamily="50" charset="-128"/>
                          <a:ea typeface="Meiryo UI" panose="020B0604030504040204" pitchFamily="50" charset="-128"/>
                        </a:rPr>
                        <a:t>される場合</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92461069"/>
                  </a:ext>
                </a:extLst>
              </a:tr>
              <a:tr h="360000">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全地点を記載したまま返却</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全地点を記載したまま返却</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1</a:t>
                      </a:r>
                      <a:r>
                        <a:rPr kumimoji="1" lang="ja-JP" altLang="en-US" sz="1400" b="0" dirty="0">
                          <a:solidFill>
                            <a:schemeClr val="tx1"/>
                          </a:solidFill>
                          <a:latin typeface="Meiryo UI" panose="020B0604030504040204" pitchFamily="50" charset="-128"/>
                          <a:ea typeface="Meiryo UI" panose="020B0604030504040204" pitchFamily="50" charset="-128"/>
                        </a:rPr>
                        <a:t>回目から更新があった場合は</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「更新有無」フラグに「</a:t>
                      </a:r>
                      <a:r>
                        <a:rPr kumimoji="1" lang="en-US" altLang="ja-JP" sz="1400" b="0" dirty="0">
                          <a:solidFill>
                            <a:schemeClr val="tx1"/>
                          </a:solidFill>
                          <a:latin typeface="Meiryo UI" panose="020B0604030504040204" pitchFamily="50" charset="-128"/>
                          <a:ea typeface="Meiryo UI" panose="020B0604030504040204" pitchFamily="50" charset="-128"/>
                        </a:rPr>
                        <a:t>1</a:t>
                      </a:r>
                      <a:r>
                        <a:rPr kumimoji="1" lang="ja-JP" altLang="en-US" sz="1400" b="0" dirty="0">
                          <a:solidFill>
                            <a:schemeClr val="tx1"/>
                          </a:solidFill>
                          <a:latin typeface="Meiryo UI" panose="020B0604030504040204" pitchFamily="50" charset="-128"/>
                          <a:ea typeface="Meiryo UI" panose="020B0604030504040204" pitchFamily="50" charset="-128"/>
                        </a:rPr>
                        <a:t>」を入力）</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全地点を記載したまま返却</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（前回から内容に更新があった場合は</a:t>
                      </a:r>
                    </a:p>
                    <a:p>
                      <a:pPr algn="ctr"/>
                      <a:r>
                        <a:rPr kumimoji="1" lang="ja-JP" altLang="en-US" sz="1400" b="0" dirty="0">
                          <a:solidFill>
                            <a:schemeClr val="tx1"/>
                          </a:solidFill>
                          <a:latin typeface="Meiryo UI" panose="020B0604030504040204" pitchFamily="50" charset="-128"/>
                          <a:ea typeface="Meiryo UI" panose="020B0604030504040204" pitchFamily="50" charset="-128"/>
                        </a:rPr>
                        <a:t>「更新有無」フラグに「</a:t>
                      </a:r>
                      <a:r>
                        <a:rPr kumimoji="1" lang="en-US" altLang="ja-JP" sz="1400" b="0" dirty="0">
                          <a:solidFill>
                            <a:schemeClr val="tx1"/>
                          </a:solidFill>
                          <a:latin typeface="Meiryo UI" panose="020B0604030504040204" pitchFamily="50" charset="-128"/>
                          <a:ea typeface="Meiryo UI" panose="020B0604030504040204" pitchFamily="50" charset="-128"/>
                        </a:rPr>
                        <a:t>1</a:t>
                      </a:r>
                      <a:r>
                        <a:rPr kumimoji="1" lang="ja-JP" altLang="en-US" sz="1400" b="0" dirty="0">
                          <a:solidFill>
                            <a:schemeClr val="tx1"/>
                          </a:solidFill>
                          <a:latin typeface="Meiryo UI" panose="020B0604030504040204" pitchFamily="50" charset="-128"/>
                          <a:ea typeface="Meiryo UI" panose="020B0604030504040204" pitchFamily="50" charset="-128"/>
                        </a:rPr>
                        <a:t>」を入力）</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3860613"/>
                  </a:ext>
                </a:extLst>
              </a:tr>
            </a:tbl>
          </a:graphicData>
        </a:graphic>
      </p:graphicFrame>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2" name="Text Box 41"/>
          <p:cNvSpPr txBox="1">
            <a:spLocks noChangeArrowheads="1"/>
          </p:cNvSpPr>
          <p:nvPr/>
        </p:nvSpPr>
        <p:spPr bwMode="auto">
          <a:xfrm>
            <a:off x="0" y="127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000" dirty="0">
                <a:latin typeface="Meiryo UI" panose="020B0604030504040204" pitchFamily="50" charset="-128"/>
                <a:ea typeface="Meiryo UI" panose="020B0604030504040204" pitchFamily="50" charset="-128"/>
              </a:rPr>
              <a:t>各一送の運用方法</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a:t>
            </a:r>
            <a:r>
              <a:rPr lang="zh-TW" altLang="en-US" sz="2000" dirty="0">
                <a:latin typeface="Meiryo UI" panose="020B0604030504040204" pitchFamily="50" charset="-128"/>
                <a:ea typeface="Meiryo UI" panose="020B0604030504040204" pitchFamily="50" charset="-128"/>
              </a:rPr>
              <a:t>代理回収結果一覧</a:t>
            </a:r>
            <a:r>
              <a:rPr lang="ja-JP" altLang="en-US" sz="2000" dirty="0">
                <a:latin typeface="Meiryo UI" panose="020B0604030504040204" pitchFamily="50" charset="-128"/>
                <a:ea typeface="Meiryo UI" panose="020B0604030504040204" pitchFamily="50" charset="-128"/>
              </a:rPr>
              <a:t>」返却時の運用方法</a:t>
            </a: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16</a:t>
            </a:fld>
            <a:endParaRPr lang="ja-JP" altLang="en-US" sz="120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0650" y="684000"/>
            <a:ext cx="8836025" cy="342000"/>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代理回収結果一覧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」返却時の運用方法は下図のとおりです。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976537983"/>
              </p:ext>
            </p:extLst>
          </p:nvPr>
        </p:nvGraphicFramePr>
        <p:xfrm>
          <a:off x="4864393" y="3988739"/>
          <a:ext cx="4104000" cy="1140335"/>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2601209008"/>
                    </a:ext>
                  </a:extLst>
                </a:gridCol>
                <a:gridCol w="1044000">
                  <a:extLst>
                    <a:ext uri="{9D8B030D-6E8A-4147-A177-3AD203B41FA5}">
                      <a16:colId xmlns:a16="http://schemas.microsoft.com/office/drawing/2014/main" val="3575089710"/>
                    </a:ext>
                  </a:extLst>
                </a:gridCol>
                <a:gridCol w="1044000">
                  <a:extLst>
                    <a:ext uri="{9D8B030D-6E8A-4147-A177-3AD203B41FA5}">
                      <a16:colId xmlns:a16="http://schemas.microsoft.com/office/drawing/2014/main" val="1618607335"/>
                    </a:ext>
                  </a:extLst>
                </a:gridCol>
                <a:gridCol w="1044000">
                  <a:extLst>
                    <a:ext uri="{9D8B030D-6E8A-4147-A177-3AD203B41FA5}">
                      <a16:colId xmlns:a16="http://schemas.microsoft.com/office/drawing/2014/main" val="808276660"/>
                    </a:ext>
                  </a:extLst>
                </a:gridCol>
              </a:tblGrid>
              <a:tr h="276335">
                <a:tc>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&lt;</a:t>
                      </a:r>
                      <a:r>
                        <a:rPr kumimoji="1" lang="ja-JP" altLang="en-US" sz="1200" b="0" dirty="0">
                          <a:solidFill>
                            <a:schemeClr val="tx1"/>
                          </a:solidFill>
                          <a:latin typeface="Meiryo UI" panose="020B0604030504040204" pitchFamily="50" charset="-128"/>
                          <a:ea typeface="Meiryo UI" panose="020B0604030504040204" pitchFamily="50" charset="-128"/>
                        </a:rPr>
                        <a:t>相殺可否</a:t>
                      </a:r>
                      <a:r>
                        <a:rPr kumimoji="1" lang="en-US" altLang="ja-JP" sz="1200" b="0" dirty="0">
                          <a:solidFill>
                            <a:schemeClr val="tx1"/>
                          </a:solidFill>
                          <a:latin typeface="Meiryo UI" panose="020B0604030504040204" pitchFamily="50" charset="-128"/>
                          <a:ea typeface="Meiryo UI" panose="020B0604030504040204" pitchFamily="50" charset="-128"/>
                        </a:rPr>
                        <a:t>&gt;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&lt;</a:t>
                      </a:r>
                      <a:r>
                        <a:rPr kumimoji="1" lang="ja-JP" altLang="en-US" sz="1200" b="0" dirty="0">
                          <a:solidFill>
                            <a:schemeClr val="tx1"/>
                          </a:solidFill>
                          <a:latin typeface="Meiryo UI" panose="020B0604030504040204" pitchFamily="50" charset="-128"/>
                          <a:ea typeface="Meiryo UI" panose="020B0604030504040204" pitchFamily="50" charset="-128"/>
                        </a:rPr>
                        <a:t>入金日</a:t>
                      </a:r>
                      <a:r>
                        <a:rPr kumimoji="1" lang="en-US" altLang="ja-JP" sz="1200" b="0" dirty="0">
                          <a:solidFill>
                            <a:schemeClr val="tx1"/>
                          </a:solidFill>
                          <a:latin typeface="Meiryo UI" panose="020B0604030504040204" pitchFamily="50" charset="-128"/>
                          <a:ea typeface="Meiryo UI" panose="020B0604030504040204" pitchFamily="50" charset="-128"/>
                        </a:rPr>
                        <a:t>&gt;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更新有無</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860613"/>
                  </a:ext>
                </a:extLst>
              </a:tr>
              <a:tr h="28800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発電者さま</a:t>
                      </a:r>
                      <a:r>
                        <a:rPr kumimoji="1" lang="en-US" altLang="ja-JP" sz="1200" b="0" dirty="0">
                          <a:solidFill>
                            <a:schemeClr val="tx1"/>
                          </a:solidFill>
                          <a:latin typeface="Meiryo UI" panose="020B0604030504040204" pitchFamily="50" charset="-128"/>
                          <a:ea typeface="Meiryo UI" panose="020B0604030504040204" pitchFamily="50" charset="-128"/>
                        </a:rPr>
                        <a:t>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200" b="0" dirty="0">
                          <a:solidFill>
                            <a:schemeClr val="tx1"/>
                          </a:solidFill>
                          <a:latin typeface="Meiryo UI" panose="020B0604030504040204" pitchFamily="50" charset="-128"/>
                          <a:ea typeface="Meiryo UI" panose="020B0604030504040204" pitchFamily="50" charset="-128"/>
                        </a:rPr>
                        <a:t>1(</a:t>
                      </a:r>
                      <a:r>
                        <a:rPr kumimoji="1" lang="ja-JP" altLang="en-US" sz="1200" b="0" dirty="0">
                          <a:solidFill>
                            <a:schemeClr val="tx1"/>
                          </a:solidFill>
                          <a:latin typeface="Meiryo UI" panose="020B0604030504040204" pitchFamily="50" charset="-128"/>
                          <a:ea typeface="Meiryo UI" panose="020B0604030504040204" pitchFamily="50" charset="-128"/>
                        </a:rPr>
                        <a:t>相殺可</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2</a:t>
                      </a:r>
                      <a:r>
                        <a:rPr kumimoji="1" lang="ja-JP" altLang="en-US" sz="1200" b="0" dirty="0">
                          <a:solidFill>
                            <a:schemeClr val="tx1"/>
                          </a:solidFill>
                          <a:latin typeface="Meiryo UI" panose="020B0604030504040204" pitchFamily="50" charset="-128"/>
                          <a:ea typeface="Meiryo UI" panose="020B0604030504040204" pitchFamily="50" charset="-128"/>
                        </a:rPr>
                        <a:t>月</a:t>
                      </a:r>
                      <a:r>
                        <a:rPr kumimoji="1" lang="en-US" altLang="ja-JP" sz="1200" b="0" dirty="0">
                          <a:solidFill>
                            <a:schemeClr val="tx1"/>
                          </a:solidFill>
                          <a:latin typeface="Meiryo UI" panose="020B0604030504040204" pitchFamily="50" charset="-128"/>
                          <a:ea typeface="Meiryo UI" panose="020B0604030504040204" pitchFamily="50" charset="-128"/>
                        </a:rPr>
                        <a:t>21</a:t>
                      </a:r>
                      <a:r>
                        <a:rPr kumimoji="1" lang="ja-JP" altLang="en-US" sz="1200" b="0" dirty="0">
                          <a:solidFill>
                            <a:schemeClr val="tx1"/>
                          </a:solidFill>
                          <a:latin typeface="Meiryo UI" panose="020B0604030504040204" pitchFamily="50" charset="-128"/>
                          <a:ea typeface="Meiryo UI" panose="020B0604030504040204" pitchFamily="50" charset="-128"/>
                        </a:rPr>
                        <a:t>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9936574"/>
                  </a:ext>
                </a:extLst>
              </a:tr>
              <a:tr h="28800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発電者さま</a:t>
                      </a:r>
                      <a:r>
                        <a:rPr kumimoji="1" lang="en-US" altLang="ja-JP" sz="1200" b="0" dirty="0">
                          <a:solidFill>
                            <a:schemeClr val="tx1"/>
                          </a:solidFill>
                          <a:latin typeface="Meiryo UI" panose="020B0604030504040204" pitchFamily="50" charset="-128"/>
                          <a:ea typeface="Meiryo UI" panose="020B0604030504040204" pitchFamily="50" charset="-128"/>
                        </a:rPr>
                        <a:t>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2(</a:t>
                      </a:r>
                      <a:r>
                        <a:rPr kumimoji="1" lang="ja-JP" altLang="en-US" sz="1200" b="0" dirty="0">
                          <a:solidFill>
                            <a:schemeClr val="tx1"/>
                          </a:solidFill>
                          <a:latin typeface="Meiryo UI" panose="020B0604030504040204" pitchFamily="50" charset="-128"/>
                          <a:ea typeface="Meiryo UI" panose="020B0604030504040204" pitchFamily="50" charset="-128"/>
                        </a:rPr>
                        <a:t>相殺不可</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657465"/>
                  </a:ext>
                </a:extLst>
              </a:tr>
              <a:tr h="28800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発電者さま</a:t>
                      </a:r>
                      <a:r>
                        <a:rPr kumimoji="1" lang="en-US" altLang="ja-JP" sz="1200" b="0" dirty="0">
                          <a:solidFill>
                            <a:schemeClr val="tx1"/>
                          </a:solidFill>
                          <a:latin typeface="Meiryo UI" panose="020B0604030504040204" pitchFamily="50" charset="-128"/>
                          <a:ea typeface="Meiryo UI" panose="020B0604030504040204" pitchFamily="50" charset="-128"/>
                        </a:rPr>
                        <a:t>3</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200" b="0" dirty="0">
                          <a:solidFill>
                            <a:schemeClr val="tx1"/>
                          </a:solidFill>
                          <a:latin typeface="Meiryo UI" panose="020B0604030504040204" pitchFamily="50" charset="-128"/>
                          <a:ea typeface="Meiryo UI" panose="020B0604030504040204" pitchFamily="50" charset="-128"/>
                        </a:rPr>
                        <a:t>4</a:t>
                      </a:r>
                      <a:r>
                        <a:rPr kumimoji="1" lang="en-US" altLang="ja-JP" sz="800" b="0" dirty="0">
                          <a:solidFill>
                            <a:schemeClr val="tx1"/>
                          </a:solidFill>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個別請求入金有</a:t>
                      </a:r>
                      <a:r>
                        <a:rPr kumimoji="1" lang="en-US" altLang="ja-JP" sz="800" b="0" dirty="0">
                          <a:solidFill>
                            <a:schemeClr val="tx1"/>
                          </a:solidFill>
                          <a:latin typeface="Meiryo UI" panose="020B0604030504040204" pitchFamily="50" charset="-128"/>
                          <a:ea typeface="Meiryo UI" panose="020B0604030504040204" pitchFamily="50" charset="-128"/>
                        </a:rPr>
                        <a:t>)</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2</a:t>
                      </a:r>
                      <a:r>
                        <a:rPr kumimoji="1" lang="ja-JP" altLang="en-US" sz="1200" b="0" dirty="0">
                          <a:solidFill>
                            <a:schemeClr val="tx1"/>
                          </a:solidFill>
                          <a:latin typeface="Meiryo UI" panose="020B0604030504040204" pitchFamily="50" charset="-128"/>
                          <a:ea typeface="Meiryo UI" panose="020B0604030504040204" pitchFamily="50" charset="-128"/>
                        </a:rPr>
                        <a:t>月</a:t>
                      </a:r>
                      <a:r>
                        <a:rPr kumimoji="1" lang="en-US" altLang="ja-JP" sz="1200" b="0" dirty="0">
                          <a:solidFill>
                            <a:schemeClr val="tx1"/>
                          </a:solidFill>
                          <a:latin typeface="Meiryo UI" panose="020B0604030504040204" pitchFamily="50" charset="-128"/>
                          <a:ea typeface="Meiryo UI" panose="020B0604030504040204" pitchFamily="50" charset="-128"/>
                        </a:rPr>
                        <a:t>26</a:t>
                      </a:r>
                      <a:r>
                        <a:rPr kumimoji="1" lang="ja-JP" altLang="en-US" sz="1200" b="0" dirty="0">
                          <a:solidFill>
                            <a:schemeClr val="tx1"/>
                          </a:solidFill>
                          <a:latin typeface="Meiryo UI" panose="020B0604030504040204" pitchFamily="50" charset="-128"/>
                          <a:ea typeface="Meiryo UI" panose="020B0604030504040204" pitchFamily="50" charset="-128"/>
                        </a:rPr>
                        <a:t>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6444137"/>
                  </a:ext>
                </a:extLst>
              </a:tr>
            </a:tbl>
          </a:graphicData>
        </a:graphic>
      </p:graphicFrame>
      <p:sp>
        <p:nvSpPr>
          <p:cNvPr id="2" name="正方形/長方形 1"/>
          <p:cNvSpPr/>
          <p:nvPr/>
        </p:nvSpPr>
        <p:spPr>
          <a:xfrm>
            <a:off x="120650" y="3191551"/>
            <a:ext cx="8940800" cy="20758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コンテンツ プレースホルダー 2"/>
          <p:cNvSpPr txBox="1">
            <a:spLocks/>
          </p:cNvSpPr>
          <p:nvPr/>
        </p:nvSpPr>
        <p:spPr>
          <a:xfrm>
            <a:off x="2718874" y="3019810"/>
            <a:ext cx="3888000" cy="360000"/>
          </a:xfrm>
          <a:prstGeom prst="rect">
            <a:avLst/>
          </a:prstGeom>
          <a:solidFill>
            <a:schemeClr val="bg1"/>
          </a:solidFill>
          <a:ln w="9525" cmpd="sng">
            <a:solidFill>
              <a:schemeClr val="tx1"/>
            </a:solidFill>
          </a:ln>
        </p:spPr>
        <p:txBody>
          <a:bodyPr lIns="36000" tIns="36000" rIns="36000" bIns="3600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spcBef>
                <a:spcPts val="600"/>
              </a:spcBef>
              <a:buNone/>
              <a:defRPr/>
            </a:pPr>
            <a:r>
              <a:rPr lang="en-US" altLang="ja-JP" sz="1400" u="sng" dirty="0">
                <a:latin typeface="Meiryo UI" panose="020B0604030504040204" pitchFamily="50" charset="-128"/>
                <a:ea typeface="Meiryo UI" panose="020B0604030504040204" pitchFamily="50" charset="-128"/>
              </a:rPr>
              <a:t>2</a:t>
            </a:r>
            <a:r>
              <a:rPr lang="ja-JP" altLang="en-US" sz="1400" u="sng" dirty="0">
                <a:latin typeface="Meiryo UI" panose="020B0604030504040204" pitchFamily="50" charset="-128"/>
                <a:ea typeface="Meiryo UI" panose="020B0604030504040204" pitchFamily="50" charset="-128"/>
              </a:rPr>
              <a:t>回目におけるデータ返却のイメージ</a:t>
            </a:r>
            <a:endParaRPr lang="en-US" altLang="ja-JP" sz="1400" u="sng" dirty="0">
              <a:latin typeface="Meiryo UI" panose="020B0604030504040204" pitchFamily="50" charset="-128"/>
              <a:ea typeface="Meiryo UI" panose="020B0604030504040204" pitchFamily="50" charset="-128"/>
            </a:endParaRPr>
          </a:p>
        </p:txBody>
      </p:sp>
      <p:sp>
        <p:nvSpPr>
          <p:cNvPr id="17" name="正方形/長方形 16"/>
          <p:cNvSpPr/>
          <p:nvPr/>
        </p:nvSpPr>
        <p:spPr>
          <a:xfrm>
            <a:off x="5815994" y="4848355"/>
            <a:ext cx="3148006" cy="288000"/>
          </a:xfrm>
          <a:prstGeom prst="rect">
            <a:avLst/>
          </a:prstGeom>
          <a:solidFill>
            <a:srgbClr val="FF0000">
              <a:alpha val="10000"/>
            </a:srgbClr>
          </a:solid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0" name="表 19">
            <a:extLst>
              <a:ext uri="{FF2B5EF4-FFF2-40B4-BE49-F238E27FC236}">
                <a16:creationId xmlns:a16="http://schemas.microsoft.com/office/drawing/2014/main" id="{10F68EED-87DA-4F8E-AEFB-362B1A43E90F}"/>
              </a:ext>
            </a:extLst>
          </p:cNvPr>
          <p:cNvGraphicFramePr>
            <a:graphicFrameLocks noGrp="1"/>
          </p:cNvGraphicFramePr>
          <p:nvPr>
            <p:extLst>
              <p:ext uri="{D42A27DB-BD31-4B8C-83A1-F6EECF244321}">
                <p14:modId xmlns:p14="http://schemas.microsoft.com/office/powerpoint/2010/main" val="746564632"/>
              </p:ext>
            </p:extLst>
          </p:nvPr>
        </p:nvGraphicFramePr>
        <p:xfrm>
          <a:off x="222103" y="3990934"/>
          <a:ext cx="4140000" cy="115200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2601209008"/>
                    </a:ext>
                  </a:extLst>
                </a:gridCol>
                <a:gridCol w="1080000">
                  <a:extLst>
                    <a:ext uri="{9D8B030D-6E8A-4147-A177-3AD203B41FA5}">
                      <a16:colId xmlns:a16="http://schemas.microsoft.com/office/drawing/2014/main" val="3575089710"/>
                    </a:ext>
                  </a:extLst>
                </a:gridCol>
                <a:gridCol w="1044000">
                  <a:extLst>
                    <a:ext uri="{9D8B030D-6E8A-4147-A177-3AD203B41FA5}">
                      <a16:colId xmlns:a16="http://schemas.microsoft.com/office/drawing/2014/main" val="1618607335"/>
                    </a:ext>
                  </a:extLst>
                </a:gridCol>
                <a:gridCol w="1044000">
                  <a:extLst>
                    <a:ext uri="{9D8B030D-6E8A-4147-A177-3AD203B41FA5}">
                      <a16:colId xmlns:a16="http://schemas.microsoft.com/office/drawing/2014/main" val="808276660"/>
                    </a:ext>
                  </a:extLst>
                </a:gridCol>
              </a:tblGrid>
              <a:tr h="288000">
                <a:tc>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&lt;</a:t>
                      </a:r>
                      <a:r>
                        <a:rPr kumimoji="1" lang="ja-JP" altLang="en-US" sz="1200" b="0" dirty="0">
                          <a:solidFill>
                            <a:schemeClr val="tx1"/>
                          </a:solidFill>
                          <a:latin typeface="Meiryo UI" panose="020B0604030504040204" pitchFamily="50" charset="-128"/>
                          <a:ea typeface="Meiryo UI" panose="020B0604030504040204" pitchFamily="50" charset="-128"/>
                        </a:rPr>
                        <a:t>相殺可否</a:t>
                      </a:r>
                      <a:r>
                        <a:rPr kumimoji="1" lang="en-US" altLang="ja-JP" sz="1200" b="0" dirty="0">
                          <a:solidFill>
                            <a:schemeClr val="tx1"/>
                          </a:solidFill>
                          <a:latin typeface="Meiryo UI" panose="020B0604030504040204" pitchFamily="50" charset="-128"/>
                          <a:ea typeface="Meiryo UI" panose="020B0604030504040204" pitchFamily="50" charset="-128"/>
                        </a:rPr>
                        <a:t>&gt;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&lt;</a:t>
                      </a:r>
                      <a:r>
                        <a:rPr kumimoji="1" lang="ja-JP" altLang="en-US" sz="1200" b="0" dirty="0">
                          <a:solidFill>
                            <a:schemeClr val="tx1"/>
                          </a:solidFill>
                          <a:latin typeface="Meiryo UI" panose="020B0604030504040204" pitchFamily="50" charset="-128"/>
                          <a:ea typeface="Meiryo UI" panose="020B0604030504040204" pitchFamily="50" charset="-128"/>
                        </a:rPr>
                        <a:t>入金日</a:t>
                      </a:r>
                      <a:r>
                        <a:rPr kumimoji="1" lang="en-US" altLang="ja-JP" sz="1200" b="0" dirty="0">
                          <a:solidFill>
                            <a:schemeClr val="tx1"/>
                          </a:solidFill>
                          <a:latin typeface="Meiryo UI" panose="020B0604030504040204" pitchFamily="50" charset="-128"/>
                          <a:ea typeface="Meiryo UI" panose="020B0604030504040204" pitchFamily="50" charset="-128"/>
                        </a:rPr>
                        <a:t>&gt;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更新有無</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860613"/>
                  </a:ext>
                </a:extLst>
              </a:tr>
              <a:tr h="28800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発電者さま</a:t>
                      </a:r>
                      <a:r>
                        <a:rPr kumimoji="1" lang="en-US" altLang="ja-JP" sz="1200" b="0" dirty="0">
                          <a:solidFill>
                            <a:schemeClr val="tx1"/>
                          </a:solidFill>
                          <a:latin typeface="Meiryo UI" panose="020B0604030504040204" pitchFamily="50" charset="-128"/>
                          <a:ea typeface="Meiryo UI" panose="020B0604030504040204" pitchFamily="50" charset="-128"/>
                        </a:rPr>
                        <a:t>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200" b="0" dirty="0">
                          <a:solidFill>
                            <a:schemeClr val="tx1"/>
                          </a:solidFill>
                          <a:latin typeface="Meiryo UI" panose="020B0604030504040204" pitchFamily="50" charset="-128"/>
                          <a:ea typeface="Meiryo UI" panose="020B0604030504040204" pitchFamily="50" charset="-128"/>
                        </a:rPr>
                        <a:t>1(</a:t>
                      </a:r>
                      <a:r>
                        <a:rPr kumimoji="1" lang="ja-JP" altLang="en-US" sz="1200" b="0" dirty="0">
                          <a:solidFill>
                            <a:schemeClr val="tx1"/>
                          </a:solidFill>
                          <a:latin typeface="Meiryo UI" panose="020B0604030504040204" pitchFamily="50" charset="-128"/>
                          <a:ea typeface="Meiryo UI" panose="020B0604030504040204" pitchFamily="50" charset="-128"/>
                        </a:rPr>
                        <a:t>相殺可</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2</a:t>
                      </a:r>
                      <a:r>
                        <a:rPr kumimoji="1" lang="ja-JP" altLang="en-US" sz="1200" b="0" dirty="0">
                          <a:solidFill>
                            <a:schemeClr val="tx1"/>
                          </a:solidFill>
                          <a:latin typeface="Meiryo UI" panose="020B0604030504040204" pitchFamily="50" charset="-128"/>
                          <a:ea typeface="Meiryo UI" panose="020B0604030504040204" pitchFamily="50" charset="-128"/>
                        </a:rPr>
                        <a:t>月</a:t>
                      </a:r>
                      <a:r>
                        <a:rPr kumimoji="1" lang="en-US" altLang="ja-JP" sz="1200" b="0" dirty="0">
                          <a:solidFill>
                            <a:schemeClr val="tx1"/>
                          </a:solidFill>
                          <a:latin typeface="Meiryo UI" panose="020B0604030504040204" pitchFamily="50" charset="-128"/>
                          <a:ea typeface="Meiryo UI" panose="020B0604030504040204" pitchFamily="50" charset="-128"/>
                        </a:rPr>
                        <a:t>21</a:t>
                      </a:r>
                      <a:r>
                        <a:rPr kumimoji="1" lang="ja-JP" altLang="en-US" sz="1200" b="0" dirty="0">
                          <a:solidFill>
                            <a:schemeClr val="tx1"/>
                          </a:solidFill>
                          <a:latin typeface="Meiryo UI" panose="020B0604030504040204" pitchFamily="50" charset="-128"/>
                          <a:ea typeface="Meiryo UI" panose="020B0604030504040204" pitchFamily="50" charset="-128"/>
                        </a:rPr>
                        <a:t>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9936574"/>
                  </a:ext>
                </a:extLst>
              </a:tr>
              <a:tr h="28800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発電者さま</a:t>
                      </a:r>
                      <a:r>
                        <a:rPr kumimoji="1" lang="en-US" altLang="ja-JP" sz="1200" b="0" dirty="0">
                          <a:solidFill>
                            <a:schemeClr val="tx1"/>
                          </a:solidFill>
                          <a:latin typeface="Meiryo UI" panose="020B0604030504040204" pitchFamily="50" charset="-128"/>
                          <a:ea typeface="Meiryo UI" panose="020B0604030504040204" pitchFamily="50" charset="-128"/>
                        </a:rPr>
                        <a:t>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200" b="0" dirty="0">
                          <a:solidFill>
                            <a:schemeClr val="tx1"/>
                          </a:solidFill>
                          <a:latin typeface="Meiryo UI" panose="020B0604030504040204" pitchFamily="50" charset="-128"/>
                          <a:ea typeface="Meiryo UI" panose="020B0604030504040204" pitchFamily="50" charset="-128"/>
                        </a:rPr>
                        <a:t>2(</a:t>
                      </a:r>
                      <a:r>
                        <a:rPr kumimoji="1" lang="ja-JP" altLang="en-US" sz="1200" b="0" dirty="0">
                          <a:solidFill>
                            <a:schemeClr val="tx1"/>
                          </a:solidFill>
                          <a:latin typeface="Meiryo UI" panose="020B0604030504040204" pitchFamily="50" charset="-128"/>
                          <a:ea typeface="Meiryo UI" panose="020B0604030504040204" pitchFamily="50" charset="-128"/>
                        </a:rPr>
                        <a:t>相殺不可</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2657465"/>
                  </a:ext>
                </a:extLst>
              </a:tr>
              <a:tr h="288000">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発電者さま</a:t>
                      </a:r>
                      <a:r>
                        <a:rPr kumimoji="1" lang="en-US" altLang="ja-JP" sz="1200" b="0" dirty="0">
                          <a:solidFill>
                            <a:schemeClr val="tx1"/>
                          </a:solidFill>
                          <a:latin typeface="Meiryo UI" panose="020B0604030504040204" pitchFamily="50" charset="-128"/>
                          <a:ea typeface="Meiryo UI" panose="020B0604030504040204" pitchFamily="50" charset="-128"/>
                        </a:rPr>
                        <a:t>3</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200" b="0" dirty="0">
                          <a:solidFill>
                            <a:schemeClr val="tx1"/>
                          </a:solidFill>
                          <a:latin typeface="Meiryo UI" panose="020B0604030504040204" pitchFamily="50" charset="-128"/>
                          <a:ea typeface="Meiryo UI" panose="020B0604030504040204" pitchFamily="50" charset="-128"/>
                        </a:rPr>
                        <a:t>3</a:t>
                      </a:r>
                      <a:r>
                        <a:rPr kumimoji="1" lang="en-US" altLang="ja-JP" sz="800" b="0" dirty="0">
                          <a:solidFill>
                            <a:schemeClr val="tx1"/>
                          </a:solidFill>
                          <a:latin typeface="Meiryo UI" panose="020B0604030504040204" pitchFamily="50" charset="-128"/>
                          <a:ea typeface="Meiryo UI" panose="020B0604030504040204" pitchFamily="50" charset="-128"/>
                        </a:rPr>
                        <a:t>(</a:t>
                      </a:r>
                      <a:r>
                        <a:rPr kumimoji="1" lang="zh-TW" altLang="en-US" sz="800" b="0" dirty="0">
                          <a:solidFill>
                            <a:schemeClr val="tx1"/>
                          </a:solidFill>
                          <a:latin typeface="Meiryo UI" panose="020B0604030504040204" pitchFamily="50" charset="-128"/>
                          <a:ea typeface="Meiryo UI" panose="020B0604030504040204" pitchFamily="50" charset="-128"/>
                        </a:rPr>
                        <a:t>個別請求実施予定</a:t>
                      </a:r>
                      <a:r>
                        <a:rPr kumimoji="1" lang="en-US" altLang="ja-JP" sz="800" b="0" dirty="0">
                          <a:solidFill>
                            <a:schemeClr val="tx1"/>
                          </a:solidFill>
                          <a:latin typeface="Meiryo UI" panose="020B0604030504040204" pitchFamily="50" charset="-128"/>
                          <a:ea typeface="Meiryo UI" panose="020B0604030504040204" pitchFamily="50" charset="-128"/>
                        </a:rPr>
                        <a:t>)</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6444137"/>
                  </a:ext>
                </a:extLst>
              </a:tr>
            </a:tbl>
          </a:graphicData>
        </a:graphic>
      </p:graphicFrame>
      <p:sp>
        <p:nvSpPr>
          <p:cNvPr id="21" name="コンテンツ プレースホルダー 2">
            <a:extLst>
              <a:ext uri="{FF2B5EF4-FFF2-40B4-BE49-F238E27FC236}">
                <a16:creationId xmlns:a16="http://schemas.microsoft.com/office/drawing/2014/main" id="{898AD38F-2C26-4A44-9F7A-C3323BC25A35}"/>
              </a:ext>
            </a:extLst>
          </p:cNvPr>
          <p:cNvSpPr txBox="1">
            <a:spLocks/>
          </p:cNvSpPr>
          <p:nvPr/>
        </p:nvSpPr>
        <p:spPr>
          <a:xfrm>
            <a:off x="6296402" y="3511997"/>
            <a:ext cx="1800000" cy="360000"/>
          </a:xfrm>
          <a:prstGeom prst="rect">
            <a:avLst/>
          </a:prstGeom>
          <a:solidFill>
            <a:schemeClr val="accent2">
              <a:lumMod val="40000"/>
              <a:lumOff val="60000"/>
            </a:schemeClr>
          </a:solidFill>
          <a:ln w="9525" cmpd="sng">
            <a:noFill/>
          </a:ln>
        </p:spPr>
        <p:txBody>
          <a:bodyPr lIns="36000" tIns="36000" rIns="36000" bIns="3600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spcBef>
                <a:spcPts val="600"/>
              </a:spcBef>
              <a:buNone/>
              <a:defRPr/>
            </a:pPr>
            <a:r>
              <a:rPr lang="en-US" altLang="ja-JP" sz="1400" u="sng" dirty="0">
                <a:latin typeface="Meiryo UI" panose="020B0604030504040204" pitchFamily="50" charset="-128"/>
                <a:ea typeface="Meiryo UI" panose="020B0604030504040204" pitchFamily="50" charset="-128"/>
              </a:rPr>
              <a:t>2</a:t>
            </a:r>
            <a:r>
              <a:rPr lang="ja-JP" altLang="en-US" sz="1400" u="sng" dirty="0">
                <a:latin typeface="Meiryo UI" panose="020B0604030504040204" pitchFamily="50" charset="-128"/>
                <a:ea typeface="Meiryo UI" panose="020B0604030504040204" pitchFamily="50" charset="-128"/>
              </a:rPr>
              <a:t>回目データ返却時</a:t>
            </a:r>
            <a:endParaRPr lang="en-US" altLang="ja-JP" sz="1400" u="sng" dirty="0">
              <a:latin typeface="Meiryo UI" panose="020B0604030504040204" pitchFamily="50" charset="-128"/>
              <a:ea typeface="Meiryo UI" panose="020B0604030504040204" pitchFamily="50" charset="-128"/>
            </a:endParaRPr>
          </a:p>
        </p:txBody>
      </p:sp>
      <p:sp>
        <p:nvSpPr>
          <p:cNvPr id="23" name="コンテンツ プレースホルダー 2">
            <a:extLst>
              <a:ext uri="{FF2B5EF4-FFF2-40B4-BE49-F238E27FC236}">
                <a16:creationId xmlns:a16="http://schemas.microsoft.com/office/drawing/2014/main" id="{0DB6FB88-E296-4B11-A9E7-B2FAD8BEAB85}"/>
              </a:ext>
            </a:extLst>
          </p:cNvPr>
          <p:cNvSpPr txBox="1">
            <a:spLocks/>
          </p:cNvSpPr>
          <p:nvPr/>
        </p:nvSpPr>
        <p:spPr>
          <a:xfrm>
            <a:off x="1392103" y="3506490"/>
            <a:ext cx="1800000" cy="360000"/>
          </a:xfrm>
          <a:prstGeom prst="rect">
            <a:avLst/>
          </a:prstGeom>
          <a:solidFill>
            <a:schemeClr val="accent1">
              <a:lumMod val="40000"/>
              <a:lumOff val="60000"/>
            </a:schemeClr>
          </a:solidFill>
          <a:ln w="9525" cmpd="sng">
            <a:noFill/>
          </a:ln>
        </p:spPr>
        <p:txBody>
          <a:bodyPr lIns="36000" tIns="36000" rIns="36000" bIns="3600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spcBef>
                <a:spcPts val="600"/>
              </a:spcBef>
              <a:buNone/>
              <a:defRPr/>
            </a:pPr>
            <a:r>
              <a:rPr lang="en-US" altLang="ja-JP" sz="1400" u="sng" dirty="0">
                <a:latin typeface="Meiryo UI" panose="020B0604030504040204" pitchFamily="50" charset="-128"/>
                <a:ea typeface="Meiryo UI" panose="020B0604030504040204" pitchFamily="50" charset="-128"/>
              </a:rPr>
              <a:t>1</a:t>
            </a:r>
            <a:r>
              <a:rPr lang="ja-JP" altLang="en-US" sz="1400" u="sng" dirty="0">
                <a:latin typeface="Meiryo UI" panose="020B0604030504040204" pitchFamily="50" charset="-128"/>
                <a:ea typeface="Meiryo UI" panose="020B0604030504040204" pitchFamily="50" charset="-128"/>
              </a:rPr>
              <a:t>回目データ返却時</a:t>
            </a:r>
            <a:endParaRPr lang="en-US" altLang="ja-JP" sz="1400" u="sng"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568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2" name="Text Box 41"/>
          <p:cNvSpPr txBox="1">
            <a:spLocks noChangeArrowheads="1"/>
          </p:cNvSpPr>
          <p:nvPr/>
        </p:nvSpPr>
        <p:spPr bwMode="auto">
          <a:xfrm>
            <a:off x="0" y="127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000" dirty="0">
                <a:latin typeface="Meiryo UI" panose="020B0604030504040204" pitchFamily="50" charset="-128"/>
                <a:ea typeface="Meiryo UI" panose="020B0604030504040204" pitchFamily="50" charset="-128"/>
              </a:rPr>
              <a:t>各一送の運用方法</a:t>
            </a:r>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日割計算時の内訳レコード表示有無</a:t>
            </a: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17</a:t>
            </a:fld>
            <a:endParaRPr lang="ja-JP" altLang="en-US" sz="120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0650" y="683227"/>
            <a:ext cx="8836025" cy="343547"/>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「計算結果明細一覧」内の日割計算を行った際の内訳レコード表示有無は下図のとおりです。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1" name="表 3"/>
          <p:cNvGraphicFramePr>
            <a:graphicFrameLocks noGrp="1"/>
          </p:cNvGraphicFramePr>
          <p:nvPr>
            <p:extLst>
              <p:ext uri="{D42A27DB-BD31-4B8C-83A1-F6EECF244321}">
                <p14:modId xmlns:p14="http://schemas.microsoft.com/office/powerpoint/2010/main" val="806718160"/>
              </p:ext>
            </p:extLst>
          </p:nvPr>
        </p:nvGraphicFramePr>
        <p:xfrm>
          <a:off x="180000" y="5304305"/>
          <a:ext cx="8784000" cy="1440000"/>
        </p:xfrm>
        <a:graphic>
          <a:graphicData uri="http://schemas.openxmlformats.org/drawingml/2006/table">
            <a:tbl>
              <a:tblPr firstRow="1" bandRow="1">
                <a:tableStyleId>{5940675A-B579-460E-94D1-54222C63F5DA}</a:tableStyleId>
              </a:tblPr>
              <a:tblGrid>
                <a:gridCol w="1756800">
                  <a:extLst>
                    <a:ext uri="{9D8B030D-6E8A-4147-A177-3AD203B41FA5}">
                      <a16:colId xmlns:a16="http://schemas.microsoft.com/office/drawing/2014/main" val="20000"/>
                    </a:ext>
                  </a:extLst>
                </a:gridCol>
                <a:gridCol w="1756800">
                  <a:extLst>
                    <a:ext uri="{9D8B030D-6E8A-4147-A177-3AD203B41FA5}">
                      <a16:colId xmlns:a16="http://schemas.microsoft.com/office/drawing/2014/main" val="20001"/>
                    </a:ext>
                  </a:extLst>
                </a:gridCol>
                <a:gridCol w="1756800">
                  <a:extLst>
                    <a:ext uri="{9D8B030D-6E8A-4147-A177-3AD203B41FA5}">
                      <a16:colId xmlns:a16="http://schemas.microsoft.com/office/drawing/2014/main" val="20002"/>
                    </a:ext>
                  </a:extLst>
                </a:gridCol>
                <a:gridCol w="1756800">
                  <a:extLst>
                    <a:ext uri="{9D8B030D-6E8A-4147-A177-3AD203B41FA5}">
                      <a16:colId xmlns:a16="http://schemas.microsoft.com/office/drawing/2014/main" val="20003"/>
                    </a:ext>
                  </a:extLst>
                </a:gridCol>
                <a:gridCol w="1756800">
                  <a:extLst>
                    <a:ext uri="{9D8B030D-6E8A-4147-A177-3AD203B41FA5}">
                      <a16:colId xmlns:a16="http://schemas.microsoft.com/office/drawing/2014/main" val="20004"/>
                    </a:ext>
                  </a:extLst>
                </a:gridCol>
              </a:tblGrid>
              <a:tr h="360000">
                <a:tc>
                  <a:txBody>
                    <a:bodyPr/>
                    <a:lstStyle/>
                    <a:p>
                      <a:pPr algn="ctr"/>
                      <a:r>
                        <a:rPr kumimoji="1" lang="ja-JP" altLang="en-US" sz="1400" dirty="0">
                          <a:latin typeface="Meiryo UI" panose="020B0604030504040204" pitchFamily="50" charset="-128"/>
                          <a:ea typeface="Meiryo UI" panose="020B0604030504040204" pitchFamily="50" charset="-128"/>
                        </a:rPr>
                        <a:t>北海道</a:t>
                      </a:r>
                    </a:p>
                  </a:txBody>
                  <a:tcPr anchor="ctr" anchorCtr="1">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東北</a:t>
                      </a:r>
                    </a:p>
                  </a:txBody>
                  <a:tcPr anchor="ctr" anchorCtr="1">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東京</a:t>
                      </a:r>
                    </a:p>
                  </a:txBody>
                  <a:tcPr anchor="ctr" anchorCtr="1">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中部</a:t>
                      </a:r>
                      <a:endParaRPr kumimoji="1" lang="en-US" altLang="ja-JP" sz="1400" dirty="0">
                        <a:latin typeface="Meiryo UI" panose="020B0604030504040204" pitchFamily="50" charset="-128"/>
                        <a:ea typeface="Meiryo UI" panose="020B0604030504040204" pitchFamily="50" charset="-128"/>
                      </a:endParaRPr>
                    </a:p>
                  </a:txBody>
                  <a:tcPr anchor="ctr" anchorCtr="1">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北陸</a:t>
                      </a:r>
                    </a:p>
                  </a:txBody>
                  <a:tcPr anchor="ctr" anchorCtr="1">
                    <a:solidFill>
                      <a:schemeClr val="accent1">
                        <a:lumMod val="20000"/>
                        <a:lumOff val="80000"/>
                      </a:schemeClr>
                    </a:solidFill>
                  </a:tcPr>
                </a:tc>
                <a:extLst>
                  <a:ext uri="{0D108BD9-81ED-4DB2-BD59-A6C34878D82A}">
                    <a16:rowId xmlns:a16="http://schemas.microsoft.com/office/drawing/2014/main" val="10000"/>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内訳表示有</a:t>
                      </a: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内訳表示有</a:t>
                      </a: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内訳表示有</a:t>
                      </a: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B(</a:t>
                      </a:r>
                      <a:r>
                        <a:rPr kumimoji="1" lang="ja-JP" altLang="en-US"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内訳表示無</a:t>
                      </a:r>
                      <a:r>
                        <a:rPr kumimoji="1" lang="en-US" altLang="ja-JP"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内訳表示有</a:t>
                      </a: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extLst>
                  <a:ext uri="{0D108BD9-81ED-4DB2-BD59-A6C34878D82A}">
                    <a16:rowId xmlns:a16="http://schemas.microsoft.com/office/drawing/2014/main" val="10001"/>
                  </a:ext>
                </a:extLst>
              </a:tr>
              <a:tr h="360000">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関西</a:t>
                      </a:r>
                    </a:p>
                  </a:txBody>
                  <a:tcPr anchor="ctr" anchorCtr="1">
                    <a:solidFill>
                      <a:schemeClr val="accent1">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中国</a:t>
                      </a:r>
                    </a:p>
                  </a:txBody>
                  <a:tcPr anchor="ctr" anchorCtr="1">
                    <a:solidFill>
                      <a:schemeClr val="accent1">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四国</a:t>
                      </a:r>
                    </a:p>
                  </a:txBody>
                  <a:tcPr anchor="ctr" anchorCtr="1">
                    <a:solidFill>
                      <a:schemeClr val="accent1">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九州</a:t>
                      </a:r>
                    </a:p>
                  </a:txBody>
                  <a:tcPr anchor="ctr" anchorCtr="1">
                    <a:solidFill>
                      <a:schemeClr val="accent1">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沖縄</a:t>
                      </a:r>
                    </a:p>
                  </a:txBody>
                  <a:tcPr anchor="ctr" anchorCtr="1">
                    <a:solidFill>
                      <a:schemeClr val="accent1">
                        <a:lumMod val="20000"/>
                        <a:lumOff val="80000"/>
                      </a:schemeClr>
                    </a:solidFill>
                  </a:tcPr>
                </a:tc>
                <a:extLst>
                  <a:ext uri="{0D108BD9-81ED-4DB2-BD59-A6C34878D82A}">
                    <a16:rowId xmlns:a16="http://schemas.microsoft.com/office/drawing/2014/main" val="10002"/>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内訳表示有</a:t>
                      </a: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内訳表示有</a:t>
                      </a: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内訳表示有</a:t>
                      </a: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B(</a:t>
                      </a:r>
                      <a:r>
                        <a:rPr kumimoji="1" lang="ja-JP" altLang="en-US"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内訳表示無</a:t>
                      </a:r>
                      <a:r>
                        <a:rPr kumimoji="1" lang="en-US" altLang="ja-JP"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内訳表示有</a:t>
                      </a: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extLst>
                  <a:ext uri="{0D108BD9-81ED-4DB2-BD59-A6C34878D82A}">
                    <a16:rowId xmlns:a16="http://schemas.microsoft.com/office/drawing/2014/main" val="10003"/>
                  </a:ext>
                </a:extLst>
              </a:tr>
            </a:tbl>
          </a:graphicData>
        </a:graphic>
      </p:graphicFrame>
      <p:pic>
        <p:nvPicPr>
          <p:cNvPr id="4" name="図 3"/>
          <p:cNvPicPr>
            <a:picLocks noChangeAspect="1"/>
          </p:cNvPicPr>
          <p:nvPr/>
        </p:nvPicPr>
        <p:blipFill>
          <a:blip r:embed="rId3"/>
          <a:stretch>
            <a:fillRect/>
          </a:stretch>
        </p:blipFill>
        <p:spPr>
          <a:xfrm>
            <a:off x="1495377" y="1129833"/>
            <a:ext cx="6153247" cy="4046809"/>
          </a:xfrm>
          <a:prstGeom prst="rect">
            <a:avLst/>
          </a:prstGeom>
          <a:ln>
            <a:solidFill>
              <a:schemeClr val="tx1"/>
            </a:solidFill>
          </a:ln>
        </p:spPr>
      </p:pic>
      <p:sp>
        <p:nvSpPr>
          <p:cNvPr id="16" name="正方形/長方形 15"/>
          <p:cNvSpPr/>
          <p:nvPr/>
        </p:nvSpPr>
        <p:spPr>
          <a:xfrm>
            <a:off x="2407023" y="2124637"/>
            <a:ext cx="5220000" cy="360000"/>
          </a:xfrm>
          <a:prstGeom prst="rect">
            <a:avLst/>
          </a:prstGeom>
          <a:solidFill>
            <a:srgbClr val="FF0000">
              <a:alpha val="1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3429000" y="4881285"/>
            <a:ext cx="342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429000" y="5100920"/>
            <a:ext cx="10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244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2" name="Text Box 41"/>
          <p:cNvSpPr txBox="1">
            <a:spLocks noChangeArrowheads="1"/>
          </p:cNvSpPr>
          <p:nvPr/>
        </p:nvSpPr>
        <p:spPr bwMode="auto">
          <a:xfrm>
            <a:off x="0" y="127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None/>
            </a:pPr>
            <a:r>
              <a:rPr lang="ja-JP" altLang="en-US" sz="2000" dirty="0">
                <a:latin typeface="Meiryo UI" panose="020B0604030504040204" pitchFamily="50" charset="-128"/>
                <a:ea typeface="Meiryo UI" panose="020B0604030504040204" pitchFamily="50" charset="-128"/>
              </a:rPr>
              <a:t>各一送の運用方法</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郵送先ラベルの活用方法</a:t>
            </a: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18</a:t>
            </a:fld>
            <a:endParaRPr lang="ja-JP" altLang="en-US" sz="120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0650" y="696724"/>
            <a:ext cx="8836025" cy="316552"/>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代理回収結果一覧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」内の郵送先ラベルの活用方法は次のとおりです。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20650" y="1147684"/>
            <a:ext cx="5112000" cy="342000"/>
          </a:xfrm>
          <a:prstGeom prst="rect">
            <a:avLst/>
          </a:prstGeom>
          <a:noFill/>
          <a:ln w="254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Meiryo UI" panose="020B0604030504040204" pitchFamily="50" charset="-128"/>
                <a:ea typeface="Meiryo UI" panose="020B0604030504040204" pitchFamily="50" charset="-128"/>
              </a:rPr>
              <a:t>①一送</a:t>
            </a:r>
            <a:r>
              <a:rPr lang="zh-TW" altLang="en-US" sz="1600" dirty="0">
                <a:solidFill>
                  <a:schemeClr val="tx1"/>
                </a:solidFill>
                <a:latin typeface="Meiryo UI" panose="020B0604030504040204" pitchFamily="50" charset="-128"/>
                <a:ea typeface="Meiryo UI" panose="020B0604030504040204" pitchFamily="50" charset="-128"/>
              </a:rPr>
              <a:t>⇒発電契約者</a:t>
            </a:r>
            <a:r>
              <a:rPr lang="ja-JP" altLang="en-US" sz="1600" dirty="0">
                <a:solidFill>
                  <a:schemeClr val="tx1"/>
                </a:solidFill>
                <a:latin typeface="Meiryo UI" panose="020B0604030504040204" pitchFamily="50" charset="-128"/>
                <a:ea typeface="Meiryo UI" panose="020B0604030504040204" pitchFamily="50" charset="-128"/>
              </a:rPr>
              <a:t>さま</a:t>
            </a:r>
            <a:r>
              <a:rPr lang="zh-TW" altLang="en-US" sz="1600" dirty="0">
                <a:solidFill>
                  <a:schemeClr val="tx1"/>
                </a:solidFill>
                <a:latin typeface="Meiryo UI" panose="020B0604030504040204" pitchFamily="50" charset="-128"/>
                <a:ea typeface="Meiryo UI" panose="020B0604030504040204" pitchFamily="50" charset="-128"/>
              </a:rPr>
              <a:t>送付時</a:t>
            </a:r>
            <a:r>
              <a:rPr lang="ja-JP" altLang="en-US" sz="1600" dirty="0">
                <a:solidFill>
                  <a:schemeClr val="tx1"/>
                </a:solidFill>
                <a:latin typeface="Meiryo UI" panose="020B0604030504040204" pitchFamily="50" charset="-128"/>
                <a:ea typeface="Meiryo UI" panose="020B0604030504040204" pitchFamily="50" charset="-128"/>
              </a:rPr>
              <a:t>の郵送先ラベル記載</a:t>
            </a:r>
            <a:r>
              <a:rPr lang="en-US" altLang="ja-JP" sz="1600" baseline="30000" dirty="0">
                <a:solidFill>
                  <a:schemeClr val="tx1"/>
                </a:solidFill>
                <a:latin typeface="Meiryo UI" panose="020B0604030504040204" pitchFamily="50" charset="-128"/>
                <a:ea typeface="Meiryo UI" panose="020B0604030504040204" pitchFamily="50" charset="-128"/>
              </a:rPr>
              <a:t>※1</a:t>
            </a:r>
            <a:endParaRPr lang="zh-TW" altLang="en-US" sz="1600" baseline="30000"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214779" y="1664992"/>
            <a:ext cx="2412000" cy="792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100" dirty="0">
                <a:solidFill>
                  <a:srgbClr val="FF0000"/>
                </a:solidFill>
                <a:latin typeface="Meiryo UI" panose="020B0604030504040204" pitchFamily="50" charset="-128"/>
                <a:ea typeface="Meiryo UI" panose="020B0604030504040204" pitchFamily="50" charset="-128"/>
              </a:rPr>
              <a:t>　</a:t>
            </a:r>
            <a:r>
              <a:rPr lang="en-US" altLang="ja-JP" sz="1100" dirty="0">
                <a:solidFill>
                  <a:srgbClr val="FF0000"/>
                </a:solidFill>
                <a:latin typeface="Meiryo UI" panose="020B0604030504040204" pitchFamily="50" charset="-128"/>
                <a:ea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rPr>
              <a:t>一送側のシステムで保持している</a:t>
            </a:r>
            <a:br>
              <a:rPr lang="en-US" altLang="ja-JP" sz="1100" dirty="0">
                <a:solidFill>
                  <a:srgbClr val="FF0000"/>
                </a:solidFill>
                <a:latin typeface="Meiryo UI" panose="020B0604030504040204" pitchFamily="50" charset="-128"/>
                <a:ea typeface="Meiryo UI" panose="020B0604030504040204" pitchFamily="50" charset="-128"/>
              </a:rPr>
            </a:br>
            <a:r>
              <a:rPr lang="ja-JP" altLang="en-US" sz="1100" dirty="0">
                <a:solidFill>
                  <a:srgbClr val="FF0000"/>
                </a:solidFill>
                <a:latin typeface="Meiryo UI" panose="020B0604030504040204" pitchFamily="50" charset="-128"/>
                <a:ea typeface="Meiryo UI" panose="020B0604030504040204" pitchFamily="50" charset="-128"/>
              </a:rPr>
              <a:t>　　　情報を記載</a:t>
            </a:r>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a:t>
            </a:r>
            <a:r>
              <a:rPr lang="en-US" altLang="ja-JP" sz="1100" dirty="0">
                <a:solidFill>
                  <a:srgbClr val="FF0000"/>
                </a:solidFill>
                <a:latin typeface="Meiryo UI" panose="020B0604030504040204" pitchFamily="50" charset="-128"/>
                <a:ea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rPr>
              <a:t>保持していない、または出力しない</a:t>
            </a:r>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場合、情報は空欄</a:t>
            </a:r>
            <a:r>
              <a:rPr lang="en-US" altLang="ja-JP" sz="1100" dirty="0">
                <a:solidFill>
                  <a:srgbClr val="FF0000"/>
                </a:solidFill>
                <a:latin typeface="Meiryo UI" panose="020B0604030504040204" pitchFamily="50" charset="-128"/>
                <a:ea typeface="Meiryo UI" panose="020B0604030504040204" pitchFamily="50" charset="-128"/>
              </a:rPr>
              <a:t>)</a:t>
            </a:r>
            <a:endParaRPr lang="zh-TW" altLang="en-US" sz="1100" dirty="0">
              <a:solidFill>
                <a:srgbClr val="FF0000"/>
              </a:solidFill>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153000" y="3507340"/>
            <a:ext cx="883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5356674" y="1151247"/>
            <a:ext cx="3261863" cy="432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　実際のデータは</a:t>
            </a:r>
            <a:r>
              <a:rPr lang="en-US" altLang="ja-JP" sz="1200" dirty="0">
                <a:solidFill>
                  <a:schemeClr val="tx1"/>
                </a:solidFill>
                <a:latin typeface="Meiryo UI" panose="020B0604030504040204" pitchFamily="50" charset="-128"/>
                <a:ea typeface="Meiryo UI" panose="020B0604030504040204" pitchFamily="50" charset="-128"/>
              </a:rPr>
              <a:t>Excel</a:t>
            </a:r>
            <a:r>
              <a:rPr lang="ja-JP" altLang="en-US" sz="1200" dirty="0">
                <a:solidFill>
                  <a:schemeClr val="tx1"/>
                </a:solidFill>
                <a:latin typeface="Meiryo UI" panose="020B0604030504040204" pitchFamily="50" charset="-128"/>
                <a:ea typeface="Meiryo UI" panose="020B0604030504040204" pitchFamily="50" charset="-128"/>
              </a:rPr>
              <a:t>形式とし、一部</a:t>
            </a:r>
            <a:r>
              <a:rPr lang="en-US" altLang="ja-JP" sz="1200" dirty="0">
                <a:solidFill>
                  <a:schemeClr val="tx1"/>
                </a:solidFill>
                <a:latin typeface="Meiryo UI" panose="020B0604030504040204" pitchFamily="50" charset="-128"/>
                <a:ea typeface="Meiryo UI" panose="020B0604030504040204" pitchFamily="50" charset="-128"/>
              </a:rPr>
              <a:t>csv</a:t>
            </a:r>
            <a:r>
              <a:rPr lang="ja-JP" altLang="en-US" sz="1200" dirty="0">
                <a:solidFill>
                  <a:schemeClr val="tx1"/>
                </a:solidFill>
                <a:latin typeface="Meiryo UI" panose="020B0604030504040204" pitchFamily="50" charset="-128"/>
                <a:ea typeface="Meiryo UI" panose="020B0604030504040204" pitchFamily="50" charset="-128"/>
              </a:rPr>
              <a:t>形式</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となる一送もあります。</a:t>
            </a:r>
            <a:endParaRPr lang="zh-TW" altLang="en-US" sz="1200" dirty="0">
              <a:solidFill>
                <a:schemeClr val="tx1"/>
              </a:solidFill>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4E22376B-ED05-4C3F-B162-2B1A555C8AE8}"/>
              </a:ext>
            </a:extLst>
          </p:cNvPr>
          <p:cNvGraphicFramePr>
            <a:graphicFrameLocks noGrp="1"/>
          </p:cNvGraphicFramePr>
          <p:nvPr>
            <p:extLst>
              <p:ext uri="{D42A27DB-BD31-4B8C-83A1-F6EECF244321}">
                <p14:modId xmlns:p14="http://schemas.microsoft.com/office/powerpoint/2010/main" val="4060871564"/>
              </p:ext>
            </p:extLst>
          </p:nvPr>
        </p:nvGraphicFramePr>
        <p:xfrm>
          <a:off x="179999" y="3695511"/>
          <a:ext cx="8783999" cy="2305891"/>
        </p:xfrm>
        <a:graphic>
          <a:graphicData uri="http://schemas.openxmlformats.org/drawingml/2006/table">
            <a:tbl>
              <a:tblPr firstRow="1" bandRow="1">
                <a:tableStyleId>{5C22544A-7EE6-4342-B048-85BDC9FD1C3A}</a:tableStyleId>
              </a:tblPr>
              <a:tblGrid>
                <a:gridCol w="8783999">
                  <a:extLst>
                    <a:ext uri="{9D8B030D-6E8A-4147-A177-3AD203B41FA5}">
                      <a16:colId xmlns:a16="http://schemas.microsoft.com/office/drawing/2014/main" val="2601209008"/>
                    </a:ext>
                  </a:extLst>
                </a:gridCol>
              </a:tblGrid>
              <a:tr h="347680">
                <a:tc>
                  <a:txBody>
                    <a:bodyPr/>
                    <a:lstStyle/>
                    <a:p>
                      <a:pPr algn="l"/>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郵送先ラベルについて</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90838939"/>
                  </a:ext>
                </a:extLst>
              </a:tr>
              <a:tr h="1958211">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・相殺不可となった場合等、一送から発電者さまに直接請求書を送付する場合の郵送先については、原則、</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ja-JP" altLang="en-US" sz="1600" b="0" dirty="0">
                          <a:solidFill>
                            <a:schemeClr val="tx1"/>
                          </a:solidFill>
                          <a:latin typeface="Meiryo UI" panose="020B0604030504040204" pitchFamily="50" charset="-128"/>
                          <a:ea typeface="Meiryo UI" panose="020B0604030504040204" pitchFamily="50" charset="-128"/>
                        </a:rPr>
                        <a:t>　スイッチング支援システム等によりご連絡いただいている最新の住所を使用します。</a:t>
                      </a:r>
                    </a:p>
                    <a:p>
                      <a:pPr algn="l"/>
                      <a:r>
                        <a:rPr kumimoji="1" lang="ja-JP" altLang="en-US" sz="1600" b="0" dirty="0">
                          <a:solidFill>
                            <a:schemeClr val="tx1"/>
                          </a:solidFill>
                          <a:latin typeface="Meiryo UI" panose="020B0604030504040204" pitchFamily="50" charset="-128"/>
                          <a:ea typeface="Meiryo UI" panose="020B0604030504040204" pitchFamily="50" charset="-128"/>
                        </a:rPr>
                        <a:t>・しかしながら、仮に、一送が保有する住所と発電契約者さまの保有する住所が異なる場合、発電者さまへ</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ja-JP" altLang="en-US" sz="1600" b="0" dirty="0">
                          <a:solidFill>
                            <a:schemeClr val="tx1"/>
                          </a:solidFill>
                          <a:latin typeface="Meiryo UI" panose="020B0604030504040204" pitchFamily="50" charset="-128"/>
                          <a:ea typeface="Meiryo UI" panose="020B0604030504040204" pitchFamily="50" charset="-128"/>
                        </a:rPr>
                        <a:t>　円滑に請求書をお届けすることができないため、発電契約者さまの保有する最新の住所情報について、</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ja-JP" altLang="en-US" sz="1600" b="0" dirty="0">
                          <a:solidFill>
                            <a:schemeClr val="tx1"/>
                          </a:solidFill>
                          <a:latin typeface="Meiryo UI" panose="020B0604030504040204" pitchFamily="50" charset="-128"/>
                          <a:ea typeface="Meiryo UI" panose="020B0604030504040204" pitchFamily="50" charset="-128"/>
                        </a:rPr>
                        <a:t>　ご確認させていただきます。</a:t>
                      </a:r>
                    </a:p>
                    <a:p>
                      <a:pPr algn="l"/>
                      <a:r>
                        <a:rPr kumimoji="1" lang="ja-JP" altLang="en-US" sz="1600" b="0" dirty="0">
                          <a:solidFill>
                            <a:schemeClr val="tx1"/>
                          </a:solidFill>
                          <a:latin typeface="Meiryo UI" panose="020B0604030504040204" pitchFamily="50" charset="-128"/>
                          <a:ea typeface="Meiryo UI" panose="020B0604030504040204" pitchFamily="50" charset="-128"/>
                        </a:rPr>
                        <a:t>・したがって、発電者さまの住所が変更となった場合は、スイッチング支援システムにより、速やかに発電者情報</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en-US" altLang="ja-JP"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chemeClr val="tx1"/>
                          </a:solidFill>
                          <a:latin typeface="Meiryo UI" panose="020B0604030504040204" pitchFamily="50" charset="-128"/>
                          <a:ea typeface="Meiryo UI" panose="020B0604030504040204" pitchFamily="50" charset="-128"/>
                        </a:rPr>
                        <a:t>変更のお届けをお願いします。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13437268"/>
                  </a:ext>
                </a:extLst>
              </a:tr>
            </a:tbl>
          </a:graphicData>
        </a:graphic>
      </p:graphicFrame>
      <p:graphicFrame>
        <p:nvGraphicFramePr>
          <p:cNvPr id="7" name="オブジェクト 6">
            <a:extLst>
              <a:ext uri="{FF2B5EF4-FFF2-40B4-BE49-F238E27FC236}">
                <a16:creationId xmlns:a16="http://schemas.microsoft.com/office/drawing/2014/main" id="{09047BBF-9EE8-4514-B478-C9FB8A216EA7}"/>
              </a:ext>
            </a:extLst>
          </p:cNvPr>
          <p:cNvGraphicFramePr>
            <a:graphicFrameLocks noChangeAspect="1"/>
          </p:cNvGraphicFramePr>
          <p:nvPr>
            <p:extLst>
              <p:ext uri="{D42A27DB-BD31-4B8C-83A1-F6EECF244321}">
                <p14:modId xmlns:p14="http://schemas.microsoft.com/office/powerpoint/2010/main" val="1964709727"/>
              </p:ext>
            </p:extLst>
          </p:nvPr>
        </p:nvGraphicFramePr>
        <p:xfrm>
          <a:off x="2683171" y="1559496"/>
          <a:ext cx="6191250" cy="831782"/>
        </p:xfrm>
        <a:graphic>
          <a:graphicData uri="http://schemas.openxmlformats.org/presentationml/2006/ole">
            <mc:AlternateContent xmlns:mc="http://schemas.openxmlformats.org/markup-compatibility/2006">
              <mc:Choice xmlns:v="urn:schemas-microsoft-com:vml" Requires="v">
                <p:oleObj spid="_x0000_s1065" name="Worksheet" r:id="rId4" imgW="6191263" imgH="752508" progId="Excel.Sheet.12">
                  <p:embed/>
                </p:oleObj>
              </mc:Choice>
              <mc:Fallback>
                <p:oleObj name="Worksheet" r:id="rId4" imgW="6191263" imgH="752508" progId="Excel.Sheet.12">
                  <p:embed/>
                  <p:pic>
                    <p:nvPicPr>
                      <p:cNvPr id="0" name=""/>
                      <p:cNvPicPr/>
                      <p:nvPr/>
                    </p:nvPicPr>
                    <p:blipFill>
                      <a:blip r:embed="rId5"/>
                      <a:stretch>
                        <a:fillRect/>
                      </a:stretch>
                    </p:blipFill>
                    <p:spPr>
                      <a:xfrm>
                        <a:off x="2683171" y="1559496"/>
                        <a:ext cx="6191250" cy="831782"/>
                      </a:xfrm>
                      <a:prstGeom prst="rect">
                        <a:avLst/>
                      </a:prstGeom>
                    </p:spPr>
                  </p:pic>
                </p:oleObj>
              </mc:Fallback>
            </mc:AlternateContent>
          </a:graphicData>
        </a:graphic>
      </p:graphicFrame>
      <p:sp>
        <p:nvSpPr>
          <p:cNvPr id="19" name="正方形/長方形 18"/>
          <p:cNvSpPr/>
          <p:nvPr/>
        </p:nvSpPr>
        <p:spPr>
          <a:xfrm>
            <a:off x="2691902" y="2165681"/>
            <a:ext cx="6120000" cy="216000"/>
          </a:xfrm>
          <a:prstGeom prst="rect">
            <a:avLst/>
          </a:prstGeom>
          <a:solidFill>
            <a:srgbClr val="FF0000">
              <a:alpha val="1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オブジェクト 7">
            <a:extLst>
              <a:ext uri="{FF2B5EF4-FFF2-40B4-BE49-F238E27FC236}">
                <a16:creationId xmlns:a16="http://schemas.microsoft.com/office/drawing/2014/main" id="{9D8466E7-5FD1-4017-A11B-1D9651538DDC}"/>
              </a:ext>
            </a:extLst>
          </p:cNvPr>
          <p:cNvGraphicFramePr>
            <a:graphicFrameLocks noChangeAspect="1"/>
          </p:cNvGraphicFramePr>
          <p:nvPr>
            <p:extLst>
              <p:ext uri="{D42A27DB-BD31-4B8C-83A1-F6EECF244321}">
                <p14:modId xmlns:p14="http://schemas.microsoft.com/office/powerpoint/2010/main" val="3761952100"/>
              </p:ext>
            </p:extLst>
          </p:nvPr>
        </p:nvGraphicFramePr>
        <p:xfrm>
          <a:off x="1275652" y="2579448"/>
          <a:ext cx="7598769" cy="810863"/>
        </p:xfrm>
        <a:graphic>
          <a:graphicData uri="http://schemas.openxmlformats.org/presentationml/2006/ole">
            <mc:AlternateContent xmlns:mc="http://schemas.openxmlformats.org/markup-compatibility/2006">
              <mc:Choice xmlns:v="urn:schemas-microsoft-com:vml" Requires="v">
                <p:oleObj spid="_x0000_s1066" name="Worksheet" r:id="rId6" imgW="8239218" imgH="752508" progId="Excel.Sheet.12">
                  <p:embed/>
                </p:oleObj>
              </mc:Choice>
              <mc:Fallback>
                <p:oleObj name="Worksheet" r:id="rId6" imgW="8239218" imgH="752508" progId="Excel.Sheet.12">
                  <p:embed/>
                  <p:pic>
                    <p:nvPicPr>
                      <p:cNvPr id="0" name=""/>
                      <p:cNvPicPr/>
                      <p:nvPr/>
                    </p:nvPicPr>
                    <p:blipFill>
                      <a:blip r:embed="rId7"/>
                      <a:stretch>
                        <a:fillRect/>
                      </a:stretch>
                    </p:blipFill>
                    <p:spPr>
                      <a:xfrm>
                        <a:off x="1275652" y="2579448"/>
                        <a:ext cx="7598769" cy="810863"/>
                      </a:xfrm>
                      <a:prstGeom prst="rect">
                        <a:avLst/>
                      </a:prstGeom>
                    </p:spPr>
                  </p:pic>
                </p:oleObj>
              </mc:Fallback>
            </mc:AlternateContent>
          </a:graphicData>
        </a:graphic>
      </p:graphicFrame>
      <p:sp>
        <p:nvSpPr>
          <p:cNvPr id="14" name="正方形/長方形 13"/>
          <p:cNvSpPr/>
          <p:nvPr/>
        </p:nvSpPr>
        <p:spPr>
          <a:xfrm>
            <a:off x="1275652" y="3148184"/>
            <a:ext cx="7560000" cy="216000"/>
          </a:xfrm>
          <a:prstGeom prst="rect">
            <a:avLst/>
          </a:prstGeom>
          <a:solidFill>
            <a:srgbClr val="FF0000">
              <a:alpha val="1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074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5"/>
          <p:cNvSpPr txBox="1">
            <a:spLocks noChangeArrowheads="1"/>
          </p:cNvSpPr>
          <p:nvPr/>
        </p:nvSpPr>
        <p:spPr bwMode="auto">
          <a:xfrm>
            <a:off x="0" y="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2000">
                <a:latin typeface="Meiryo UI" panose="020B0604030504040204" pitchFamily="50" charset="-128"/>
                <a:ea typeface="Meiryo UI" panose="020B0604030504040204" pitchFamily="50" charset="-128"/>
              </a:rPr>
              <a:t>目　　　　　次</a:t>
            </a:r>
          </a:p>
        </p:txBody>
      </p:sp>
      <p:sp>
        <p:nvSpPr>
          <p:cNvPr id="8195" name="コンテンツ プレースホルダー 2"/>
          <p:cNvSpPr>
            <a:spLocks noGrp="1"/>
          </p:cNvSpPr>
          <p:nvPr>
            <p:ph idx="1"/>
          </p:nvPr>
        </p:nvSpPr>
        <p:spPr>
          <a:xfrm>
            <a:off x="231775" y="863599"/>
            <a:ext cx="8386763" cy="2621879"/>
          </a:xfrm>
        </p:spPr>
        <p:txBody>
          <a:bodyPr/>
          <a:lstStyle/>
          <a:p>
            <a:pPr eaLnBrk="1" hangingPunct="1">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rPr>
              <a:t>はじめに</a:t>
            </a:r>
            <a:endParaRPr lang="en-US" altLang="ja-JP" sz="1800" dirty="0">
              <a:latin typeface="Meiryo UI" panose="020B0604030504040204" pitchFamily="50" charset="-128"/>
              <a:ea typeface="Meiryo UI" panose="020B0604030504040204" pitchFamily="50" charset="-128"/>
            </a:endParaRPr>
          </a:p>
          <a:p>
            <a:pPr eaLnBrk="1" hangingPunct="1">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rPr>
              <a:t>発電契約者さま経由でのお支払いに係るお願い（委託内容）</a:t>
            </a:r>
            <a:r>
              <a:rPr lang="en-US" altLang="ja-JP" sz="1800" dirty="0">
                <a:latin typeface="Meiryo UI" panose="020B0604030504040204" pitchFamily="50" charset="-128"/>
                <a:ea typeface="Meiryo UI" panose="020B0604030504040204" pitchFamily="50" charset="-128"/>
              </a:rPr>
              <a:t>…………</a:t>
            </a:r>
          </a:p>
          <a:p>
            <a:pPr eaLnBrk="1" hangingPunct="1">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rPr>
              <a:t>各一送の運用方法　 </a:t>
            </a:r>
            <a:r>
              <a:rPr lang="en-US" altLang="ja-JP" sz="1800" dirty="0">
                <a:latin typeface="Meiryo UI" panose="020B0604030504040204" pitchFamily="50" charset="-128"/>
                <a:ea typeface="Meiryo UI" panose="020B0604030504040204" pitchFamily="50" charset="-128"/>
              </a:rPr>
              <a:t>…………………………………………………</a:t>
            </a:r>
          </a:p>
          <a:p>
            <a:pPr eaLnBrk="1" hangingPunct="1">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rPr>
              <a:t>発電者さまの郵送先情報のご提供のお願い　</a:t>
            </a:r>
            <a:r>
              <a:rPr lang="en-US" altLang="ja-JP" sz="1800" dirty="0">
                <a:latin typeface="Meiryo UI" panose="020B0604030504040204" pitchFamily="50" charset="-128"/>
                <a:ea typeface="Meiryo UI" panose="020B0604030504040204" pitchFamily="50" charset="-128"/>
              </a:rPr>
              <a:t>……………………………</a:t>
            </a:r>
          </a:p>
          <a:p>
            <a:pPr eaLnBrk="1" hangingPunct="1">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rPr>
              <a:t>アンケートのお願い　</a:t>
            </a:r>
            <a:r>
              <a:rPr lang="en-US" altLang="ja-JP" sz="1800" dirty="0">
                <a:latin typeface="Meiryo UI" panose="020B0604030504040204" pitchFamily="50" charset="-128"/>
                <a:ea typeface="Meiryo UI" panose="020B0604030504040204" pitchFamily="50" charset="-128"/>
              </a:rPr>
              <a:t>………………………………………………………</a:t>
            </a:r>
          </a:p>
          <a:p>
            <a:pPr marL="0" indent="0" eaLnBrk="1" hangingPunct="1">
              <a:buNone/>
            </a:pPr>
            <a:endParaRPr lang="en-US" altLang="ja-JP" sz="1800" dirty="0">
              <a:latin typeface="Meiryo UI" panose="020B0604030504040204" pitchFamily="50" charset="-128"/>
              <a:ea typeface="Meiryo UI" panose="020B0604030504040204" pitchFamily="50" charset="-128"/>
            </a:endParaRPr>
          </a:p>
        </p:txBody>
      </p:sp>
      <p:sp>
        <p:nvSpPr>
          <p:cNvPr id="8196" name="スライド番号プレースホルダー 2"/>
          <p:cNvSpPr txBox="1">
            <a:spLocks/>
          </p:cNvSpPr>
          <p:nvPr/>
        </p:nvSpPr>
        <p:spPr bwMode="auto">
          <a:xfrm>
            <a:off x="8394618" y="863600"/>
            <a:ext cx="296863"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b="1" dirty="0">
                <a:latin typeface="Meiryo UI" panose="020B0604030504040204" pitchFamily="50" charset="-128"/>
                <a:ea typeface="Meiryo UI" panose="020B0604030504040204" pitchFamily="50" charset="-128"/>
              </a:rPr>
              <a:t>2</a:t>
            </a:r>
            <a:endParaRPr lang="ja-JP" altLang="en-US" sz="1200" b="1" dirty="0">
              <a:latin typeface="Meiryo UI" panose="020B0604030504040204" pitchFamily="50" charset="-128"/>
              <a:ea typeface="Meiryo UI" panose="020B0604030504040204" pitchFamily="50" charset="-128"/>
            </a:endParaRPr>
          </a:p>
        </p:txBody>
      </p:sp>
      <p:sp>
        <p:nvSpPr>
          <p:cNvPr id="8197" name="スライド番号プレースホルダー 2"/>
          <p:cNvSpPr txBox="1">
            <a:spLocks/>
          </p:cNvSpPr>
          <p:nvPr/>
        </p:nvSpPr>
        <p:spPr bwMode="auto">
          <a:xfrm>
            <a:off x="7753350" y="1244600"/>
            <a:ext cx="296863"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b="1" dirty="0">
                <a:latin typeface="Meiryo UI" panose="020B0604030504040204" pitchFamily="50" charset="-128"/>
                <a:ea typeface="Meiryo UI" panose="020B0604030504040204" pitchFamily="50" charset="-128"/>
              </a:rPr>
              <a:t>3</a:t>
            </a:r>
            <a:endParaRPr lang="ja-JP" altLang="en-US" sz="1200" b="1" dirty="0">
              <a:latin typeface="Meiryo UI" panose="020B0604030504040204" pitchFamily="50" charset="-128"/>
              <a:ea typeface="Meiryo UI" panose="020B0604030504040204" pitchFamily="50" charset="-128"/>
            </a:endParaRPr>
          </a:p>
        </p:txBody>
      </p:sp>
      <p:sp>
        <p:nvSpPr>
          <p:cNvPr id="8198" name="スライド番号プレースホルダー 2"/>
          <p:cNvSpPr txBox="1">
            <a:spLocks/>
          </p:cNvSpPr>
          <p:nvPr/>
        </p:nvSpPr>
        <p:spPr bwMode="auto">
          <a:xfrm>
            <a:off x="8067675" y="1236663"/>
            <a:ext cx="338138"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1200" b="1">
                <a:latin typeface="Meiryo UI" panose="020B0604030504040204" pitchFamily="50" charset="-128"/>
                <a:ea typeface="Meiryo UI" panose="020B0604030504040204" pitchFamily="50" charset="-128"/>
              </a:rPr>
              <a:t>～</a:t>
            </a:r>
          </a:p>
        </p:txBody>
      </p:sp>
      <p:sp>
        <p:nvSpPr>
          <p:cNvPr id="8199" name="スライド番号プレースホルダー 2"/>
          <p:cNvSpPr txBox="1">
            <a:spLocks/>
          </p:cNvSpPr>
          <p:nvPr/>
        </p:nvSpPr>
        <p:spPr bwMode="auto">
          <a:xfrm>
            <a:off x="8393113" y="1244600"/>
            <a:ext cx="298450"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b="1" dirty="0">
                <a:latin typeface="Meiryo UI" panose="020B0604030504040204" pitchFamily="50" charset="-128"/>
                <a:ea typeface="Meiryo UI" panose="020B0604030504040204" pitchFamily="50" charset="-128"/>
              </a:rPr>
              <a:t>11</a:t>
            </a:r>
            <a:endParaRPr lang="ja-JP" altLang="en-US" sz="1200" b="1" dirty="0">
              <a:latin typeface="Meiryo UI" panose="020B0604030504040204" pitchFamily="50" charset="-128"/>
              <a:ea typeface="Meiryo UI" panose="020B0604030504040204" pitchFamily="50" charset="-128"/>
            </a:endParaRPr>
          </a:p>
        </p:txBody>
      </p:sp>
      <p:sp>
        <p:nvSpPr>
          <p:cNvPr id="8200" name="スライド番号プレースホルダー 2"/>
          <p:cNvSpPr txBox="1">
            <a:spLocks/>
          </p:cNvSpPr>
          <p:nvPr/>
        </p:nvSpPr>
        <p:spPr bwMode="auto">
          <a:xfrm>
            <a:off x="7751763" y="1622425"/>
            <a:ext cx="298450"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b="1" dirty="0">
                <a:latin typeface="Meiryo UI" panose="020B0604030504040204" pitchFamily="50" charset="-128"/>
                <a:ea typeface="Meiryo UI" panose="020B0604030504040204" pitchFamily="50" charset="-128"/>
              </a:rPr>
              <a:t>12</a:t>
            </a:r>
            <a:endParaRPr lang="ja-JP" altLang="en-US" sz="1200" b="1" dirty="0">
              <a:latin typeface="Meiryo UI" panose="020B0604030504040204" pitchFamily="50" charset="-128"/>
              <a:ea typeface="Meiryo UI" panose="020B0604030504040204" pitchFamily="50" charset="-128"/>
            </a:endParaRPr>
          </a:p>
        </p:txBody>
      </p:sp>
      <p:sp>
        <p:nvSpPr>
          <p:cNvPr id="8201" name="スライド番号プレースホルダー 2"/>
          <p:cNvSpPr txBox="1">
            <a:spLocks/>
          </p:cNvSpPr>
          <p:nvPr/>
        </p:nvSpPr>
        <p:spPr bwMode="auto">
          <a:xfrm>
            <a:off x="8066088" y="1614488"/>
            <a:ext cx="33813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1200" b="1">
                <a:latin typeface="Meiryo UI" panose="020B0604030504040204" pitchFamily="50" charset="-128"/>
                <a:ea typeface="Meiryo UI" panose="020B0604030504040204" pitchFamily="50" charset="-128"/>
              </a:rPr>
              <a:t>～</a:t>
            </a:r>
          </a:p>
        </p:txBody>
      </p:sp>
      <p:sp>
        <p:nvSpPr>
          <p:cNvPr id="8202" name="スライド番号プレースホルダー 2"/>
          <p:cNvSpPr txBox="1">
            <a:spLocks/>
          </p:cNvSpPr>
          <p:nvPr/>
        </p:nvSpPr>
        <p:spPr bwMode="auto">
          <a:xfrm>
            <a:off x="8393113" y="1622425"/>
            <a:ext cx="296862"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b="1" dirty="0">
                <a:latin typeface="Meiryo UI" panose="020B0604030504040204" pitchFamily="50" charset="-128"/>
                <a:ea typeface="Meiryo UI" panose="020B0604030504040204" pitchFamily="50" charset="-128"/>
              </a:rPr>
              <a:t>19</a:t>
            </a:r>
            <a:endParaRPr lang="ja-JP" altLang="en-US" sz="1200" b="1" dirty="0">
              <a:latin typeface="Meiryo UI" panose="020B0604030504040204" pitchFamily="50" charset="-128"/>
              <a:ea typeface="Meiryo UI" panose="020B0604030504040204" pitchFamily="50" charset="-128"/>
            </a:endParaRPr>
          </a:p>
        </p:txBody>
      </p:sp>
      <p:sp>
        <p:nvSpPr>
          <p:cNvPr id="8203" name="スライド番号プレースホルダー 2"/>
          <p:cNvSpPr txBox="1">
            <a:spLocks/>
          </p:cNvSpPr>
          <p:nvPr/>
        </p:nvSpPr>
        <p:spPr bwMode="auto">
          <a:xfrm>
            <a:off x="7751763" y="2003425"/>
            <a:ext cx="298450"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b="1" dirty="0">
                <a:latin typeface="Meiryo UI" panose="020B0604030504040204" pitchFamily="50" charset="-128"/>
                <a:ea typeface="Meiryo UI" panose="020B0604030504040204" pitchFamily="50" charset="-128"/>
              </a:rPr>
              <a:t>20</a:t>
            </a:r>
            <a:endParaRPr lang="ja-JP" altLang="en-US" sz="1200" b="1" dirty="0">
              <a:latin typeface="Meiryo UI" panose="020B0604030504040204" pitchFamily="50" charset="-128"/>
              <a:ea typeface="Meiryo UI" panose="020B0604030504040204" pitchFamily="50" charset="-128"/>
            </a:endParaRPr>
          </a:p>
        </p:txBody>
      </p:sp>
      <p:sp>
        <p:nvSpPr>
          <p:cNvPr id="8204" name="スライド番号プレースホルダー 2"/>
          <p:cNvSpPr txBox="1">
            <a:spLocks/>
          </p:cNvSpPr>
          <p:nvPr/>
        </p:nvSpPr>
        <p:spPr bwMode="auto">
          <a:xfrm>
            <a:off x="8066088" y="1995488"/>
            <a:ext cx="33813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1200" b="1">
                <a:latin typeface="Meiryo UI" panose="020B0604030504040204" pitchFamily="50" charset="-128"/>
                <a:ea typeface="Meiryo UI" panose="020B0604030504040204" pitchFamily="50" charset="-128"/>
              </a:rPr>
              <a:t>～</a:t>
            </a:r>
          </a:p>
        </p:txBody>
      </p:sp>
      <p:sp>
        <p:nvSpPr>
          <p:cNvPr id="8205" name="スライド番号プレースホルダー 2"/>
          <p:cNvSpPr txBox="1">
            <a:spLocks/>
          </p:cNvSpPr>
          <p:nvPr/>
        </p:nvSpPr>
        <p:spPr bwMode="auto">
          <a:xfrm>
            <a:off x="8393113" y="2003425"/>
            <a:ext cx="296862"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b="1" dirty="0">
                <a:latin typeface="Meiryo UI" panose="020B0604030504040204" pitchFamily="50" charset="-128"/>
                <a:ea typeface="Meiryo UI" panose="020B0604030504040204" pitchFamily="50" charset="-128"/>
              </a:rPr>
              <a:t>21</a:t>
            </a:r>
            <a:endParaRPr lang="ja-JP" altLang="en-US" sz="1200" b="1" dirty="0">
              <a:latin typeface="Meiryo UI" panose="020B0604030504040204" pitchFamily="50" charset="-128"/>
              <a:ea typeface="Meiryo UI" panose="020B0604030504040204" pitchFamily="50" charset="-128"/>
            </a:endParaRPr>
          </a:p>
        </p:txBody>
      </p:sp>
      <p:sp>
        <p:nvSpPr>
          <p:cNvPr id="8208" name="スライド番号プレースホルダー 2"/>
          <p:cNvSpPr txBox="1">
            <a:spLocks/>
          </p:cNvSpPr>
          <p:nvPr/>
        </p:nvSpPr>
        <p:spPr bwMode="auto">
          <a:xfrm>
            <a:off x="8299450" y="2538413"/>
            <a:ext cx="338138"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endParaRPr lang="ja-JP" altLang="en-US" sz="1200" b="1">
              <a:latin typeface="Meiryo UI" panose="020B0604030504040204" pitchFamily="50" charset="-128"/>
              <a:ea typeface="Meiryo UI" panose="020B0604030504040204" pitchFamily="50" charset="-128"/>
            </a:endParaRPr>
          </a:p>
        </p:txBody>
      </p:sp>
      <p:sp>
        <p:nvSpPr>
          <p:cNvPr id="8209"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Arial" panose="020B0604020202020204" pitchFamily="34" charset="0"/>
            </a:endParaRPr>
          </a:p>
        </p:txBody>
      </p:sp>
      <p:sp>
        <p:nvSpPr>
          <p:cNvPr id="8210"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B3825595-F55F-4719-B771-0C724D641ACC}"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1</a:t>
            </a:fld>
            <a:endParaRPr lang="ja-JP" altLang="en-US" sz="1200">
              <a:latin typeface="Meiryo UI" panose="020B0604030504040204" pitchFamily="50" charset="-128"/>
              <a:ea typeface="Meiryo UI" panose="020B0604030504040204" pitchFamily="50" charset="-128"/>
            </a:endParaRPr>
          </a:p>
        </p:txBody>
      </p:sp>
      <p:sp>
        <p:nvSpPr>
          <p:cNvPr id="19" name="スライド番号プレースホルダー 2"/>
          <p:cNvSpPr txBox="1">
            <a:spLocks/>
          </p:cNvSpPr>
          <p:nvPr/>
        </p:nvSpPr>
        <p:spPr bwMode="auto">
          <a:xfrm>
            <a:off x="7753350" y="2361527"/>
            <a:ext cx="296863"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b="1" dirty="0">
                <a:latin typeface="Meiryo UI" panose="020B0604030504040204" pitchFamily="50" charset="-128"/>
                <a:ea typeface="Meiryo UI" panose="020B0604030504040204" pitchFamily="50" charset="-128"/>
              </a:rPr>
              <a:t>22</a:t>
            </a:r>
            <a:endParaRPr lang="ja-JP" altLang="en-US" sz="1200" b="1" dirty="0">
              <a:latin typeface="Meiryo UI" panose="020B0604030504040204" pitchFamily="50" charset="-128"/>
              <a:ea typeface="Meiryo UI" panose="020B0604030504040204" pitchFamily="50" charset="-128"/>
            </a:endParaRPr>
          </a:p>
        </p:txBody>
      </p:sp>
      <p:sp>
        <p:nvSpPr>
          <p:cNvPr id="29" name="スライド番号プレースホルダー 2"/>
          <p:cNvSpPr txBox="1">
            <a:spLocks/>
          </p:cNvSpPr>
          <p:nvPr/>
        </p:nvSpPr>
        <p:spPr bwMode="auto">
          <a:xfrm>
            <a:off x="8067675" y="2361527"/>
            <a:ext cx="338138"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1200" b="1">
                <a:latin typeface="Meiryo UI" panose="020B0604030504040204" pitchFamily="50" charset="-128"/>
                <a:ea typeface="Meiryo UI" panose="020B0604030504040204" pitchFamily="50" charset="-128"/>
              </a:rPr>
              <a:t>～</a:t>
            </a:r>
          </a:p>
        </p:txBody>
      </p:sp>
      <p:sp>
        <p:nvSpPr>
          <p:cNvPr id="30" name="スライド番号プレースホルダー 2"/>
          <p:cNvSpPr txBox="1">
            <a:spLocks/>
          </p:cNvSpPr>
          <p:nvPr/>
        </p:nvSpPr>
        <p:spPr bwMode="auto">
          <a:xfrm>
            <a:off x="8393113" y="2369465"/>
            <a:ext cx="298450" cy="280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b="1" dirty="0">
                <a:latin typeface="Meiryo UI" panose="020B0604030504040204" pitchFamily="50" charset="-128"/>
                <a:ea typeface="Meiryo UI" panose="020B0604030504040204" pitchFamily="50" charset="-128"/>
              </a:rPr>
              <a:t>24</a:t>
            </a:r>
            <a:endParaRPr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4765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2" name="Text Box 41"/>
          <p:cNvSpPr txBox="1">
            <a:spLocks noChangeArrowheads="1"/>
          </p:cNvSpPr>
          <p:nvPr/>
        </p:nvSpPr>
        <p:spPr bwMode="auto">
          <a:xfrm>
            <a:off x="0" y="127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None/>
            </a:pPr>
            <a:r>
              <a:rPr lang="ja-JP" altLang="en-US" sz="2000" dirty="0">
                <a:latin typeface="Meiryo UI" panose="020B0604030504040204" pitchFamily="50" charset="-128"/>
                <a:ea typeface="Meiryo UI" panose="020B0604030504040204" pitchFamily="50" charset="-128"/>
              </a:rPr>
              <a:t>各一送の運用方法</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郵送先ラベルの活用方法</a:t>
            </a: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19</a:t>
            </a:fld>
            <a:endParaRPr lang="ja-JP" altLang="en-US" sz="1200">
              <a:latin typeface="Meiryo UI" panose="020B0604030504040204" pitchFamily="50" charset="-128"/>
              <a:ea typeface="Meiryo UI" panose="020B0604030504040204" pitchFamily="50" charset="-128"/>
            </a:endParaRPr>
          </a:p>
        </p:txBody>
      </p:sp>
      <p:sp>
        <p:nvSpPr>
          <p:cNvPr id="13" name="正方形/長方形 12"/>
          <p:cNvSpPr/>
          <p:nvPr/>
        </p:nvSpPr>
        <p:spPr>
          <a:xfrm>
            <a:off x="120650" y="583520"/>
            <a:ext cx="7344000" cy="342000"/>
          </a:xfrm>
          <a:prstGeom prst="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a:solidFill>
                  <a:schemeClr val="tx1"/>
                </a:solidFill>
                <a:latin typeface="Meiryo UI" panose="020B0604030504040204" pitchFamily="50" charset="-128"/>
                <a:ea typeface="Meiryo UI" panose="020B0604030504040204" pitchFamily="50" charset="-128"/>
              </a:rPr>
              <a:t>②発電契約者さま</a:t>
            </a:r>
            <a:r>
              <a:rPr lang="zh-TW" altLang="en-US"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一送返却</a:t>
            </a:r>
            <a:r>
              <a:rPr lang="zh-TW" altLang="en-US" sz="1600" dirty="0">
                <a:solidFill>
                  <a:schemeClr val="tx1"/>
                </a:solidFill>
                <a:latin typeface="Meiryo UI" panose="020B0604030504040204" pitchFamily="50" charset="-128"/>
                <a:ea typeface="Meiryo UI" panose="020B0604030504040204" pitchFamily="50" charset="-128"/>
              </a:rPr>
              <a:t>時</a:t>
            </a:r>
            <a:r>
              <a:rPr lang="ja-JP" altLang="en-US" sz="1600" dirty="0">
                <a:solidFill>
                  <a:schemeClr val="tx1"/>
                </a:solidFill>
                <a:latin typeface="Meiryo UI" panose="020B0604030504040204" pitchFamily="50" charset="-128"/>
                <a:ea typeface="Meiryo UI" panose="020B0604030504040204" pitchFamily="50" charset="-128"/>
              </a:rPr>
              <a:t>の郵送先ラベルに関する、発電契約者さまへの依頼内容</a:t>
            </a:r>
            <a:endParaRPr lang="zh-TW" altLang="en-US" sz="1600" dirty="0">
              <a:solidFill>
                <a:schemeClr val="tx1"/>
              </a:solidFill>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nvGraphicFramePr>
        <p:xfrm>
          <a:off x="180000" y="992018"/>
          <a:ext cx="8784000" cy="3371008"/>
        </p:xfrm>
        <a:graphic>
          <a:graphicData uri="http://schemas.openxmlformats.org/drawingml/2006/table">
            <a:tbl>
              <a:tblPr firstRow="1" bandRow="1">
                <a:tableStyleId>{5C22544A-7EE6-4342-B048-85BDC9FD1C3A}</a:tableStyleId>
              </a:tblPr>
              <a:tblGrid>
                <a:gridCol w="8784000">
                  <a:extLst>
                    <a:ext uri="{9D8B030D-6E8A-4147-A177-3AD203B41FA5}">
                      <a16:colId xmlns:a16="http://schemas.microsoft.com/office/drawing/2014/main" val="2601209008"/>
                    </a:ext>
                  </a:extLst>
                </a:gridCol>
              </a:tblGrid>
              <a:tr h="372928">
                <a:tc>
                  <a:txBody>
                    <a:bodyPr/>
                    <a:lstStyle/>
                    <a:p>
                      <a:pPr algn="l"/>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発電契約者さまへの依頼内容</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266894"/>
                  </a:ext>
                </a:extLst>
              </a:tr>
              <a:tr h="2762719">
                <a:tc>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・郵送先ラベルのご確認およびご記載については、</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ja-JP" altLang="en-US"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rgbClr val="000099"/>
                          </a:solidFill>
                          <a:latin typeface="Meiryo UI" panose="020B0604030504040204" pitchFamily="50" charset="-128"/>
                          <a:ea typeface="Meiryo UI" panose="020B0604030504040204" pitchFamily="50" charset="-128"/>
                        </a:rPr>
                        <a:t>①</a:t>
                      </a:r>
                      <a:r>
                        <a:rPr kumimoji="1" lang="ja-JP" altLang="en-US" sz="1600" b="0" dirty="0">
                          <a:solidFill>
                            <a:schemeClr val="tx1"/>
                          </a:solidFill>
                          <a:latin typeface="Meiryo UI" panose="020B0604030504040204" pitchFamily="50" charset="-128"/>
                          <a:ea typeface="Meiryo UI" panose="020B0604030504040204" pitchFamily="50" charset="-128"/>
                        </a:rPr>
                        <a:t>郵送ラベルが出力されている場合は、そのデータを確認いただき修正内容を返却</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ja-JP" altLang="en-US" sz="1600" b="0" dirty="0">
                          <a:solidFill>
                            <a:schemeClr val="tx1"/>
                          </a:solidFill>
                          <a:latin typeface="Meiryo UI" panose="020B0604030504040204" pitchFamily="50" charset="-128"/>
                          <a:ea typeface="Meiryo UI" panose="020B0604030504040204" pitchFamily="50" charset="-128"/>
                        </a:rPr>
                        <a:t>　</a:t>
                      </a:r>
                      <a:r>
                        <a:rPr kumimoji="1" lang="ja-JP" altLang="en-US" sz="1600" b="0" dirty="0">
                          <a:solidFill>
                            <a:srgbClr val="FF0000"/>
                          </a:solidFill>
                          <a:latin typeface="Meiryo UI" panose="020B0604030504040204" pitchFamily="50" charset="-128"/>
                          <a:ea typeface="Meiryo UI" panose="020B0604030504040204" pitchFamily="50" charset="-128"/>
                        </a:rPr>
                        <a:t>②</a:t>
                      </a:r>
                      <a:r>
                        <a:rPr kumimoji="1" lang="ja-JP" altLang="en-US" sz="1600" b="0" dirty="0">
                          <a:solidFill>
                            <a:schemeClr val="tx1"/>
                          </a:solidFill>
                          <a:latin typeface="Meiryo UI" panose="020B0604030504040204" pitchFamily="50" charset="-128"/>
                          <a:ea typeface="Meiryo UI" panose="020B0604030504040204" pitchFamily="50" charset="-128"/>
                        </a:rPr>
                        <a:t>郵送ラベルの出力がない場合は、一送にて個別請求が必要なものについては郵送先情報を返却</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ja-JP" altLang="en-US" sz="1600" b="0" dirty="0">
                          <a:solidFill>
                            <a:schemeClr val="tx1"/>
                          </a:solidFill>
                          <a:latin typeface="Meiryo UI" panose="020B0604030504040204" pitchFamily="50" charset="-128"/>
                          <a:ea typeface="Meiryo UI" panose="020B0604030504040204" pitchFamily="50" charset="-128"/>
                        </a:rPr>
                        <a:t>　といたします。</a:t>
                      </a:r>
                    </a:p>
                    <a:p>
                      <a:pPr algn="l"/>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rgbClr val="000099"/>
                          </a:solidFill>
                          <a:latin typeface="Meiryo UI" panose="020B0604030504040204" pitchFamily="50" charset="-128"/>
                          <a:ea typeface="Meiryo UI" panose="020B0604030504040204" pitchFamily="50" charset="-128"/>
                        </a:rPr>
                        <a:t>①の場合</a:t>
                      </a:r>
                      <a:r>
                        <a:rPr kumimoji="1" lang="ja-JP" altLang="en-US" sz="1600" b="0" dirty="0">
                          <a:solidFill>
                            <a:schemeClr val="tx1"/>
                          </a:solidFill>
                          <a:latin typeface="Meiryo UI" panose="020B0604030504040204" pitchFamily="50" charset="-128"/>
                          <a:ea typeface="Meiryo UI" panose="020B0604030504040204" pitchFamily="50" charset="-128"/>
                        </a:rPr>
                        <a:t>において、仮にあらかじめ郵送先ラベルに記載している一送側で保持している情報と、発電契約者</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ja-JP" altLang="en-US" sz="1600" b="0" dirty="0">
                          <a:solidFill>
                            <a:schemeClr val="tx1"/>
                          </a:solidFill>
                          <a:latin typeface="Meiryo UI" panose="020B0604030504040204" pitchFamily="50" charset="-128"/>
                          <a:ea typeface="Meiryo UI" panose="020B0604030504040204" pitchFamily="50" charset="-128"/>
                        </a:rPr>
                        <a:t>　さまにて保持している情報に相違がある場合には、相違がある項目を上書き修正、郵送先ラベルが空白の</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ja-JP" altLang="en-US" sz="1600" b="0" dirty="0">
                          <a:solidFill>
                            <a:schemeClr val="tx1"/>
                          </a:solidFill>
                          <a:latin typeface="Meiryo UI" panose="020B0604030504040204" pitchFamily="50" charset="-128"/>
                          <a:ea typeface="Meiryo UI" panose="020B0604030504040204" pitchFamily="50" charset="-128"/>
                        </a:rPr>
                        <a:t>　場合は発電契約者さまで保持されている情報を記載のうえ、項目番号</a:t>
                      </a:r>
                      <a:r>
                        <a:rPr kumimoji="1" lang="en-US" altLang="ja-JP" sz="1600" b="0" dirty="0">
                          <a:solidFill>
                            <a:schemeClr val="tx1"/>
                          </a:solidFill>
                          <a:latin typeface="Meiryo UI" panose="020B0604030504040204" pitchFamily="50" charset="-128"/>
                          <a:ea typeface="Meiryo UI" panose="020B0604030504040204" pitchFamily="50" charset="-128"/>
                        </a:rPr>
                        <a:t>$13</a:t>
                      </a: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回答欄</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郵送先修正」に</a:t>
                      </a:r>
                      <a:r>
                        <a:rPr kumimoji="1" lang="en-US" altLang="ja-JP" sz="1600" b="0" dirty="0">
                          <a:solidFill>
                            <a:schemeClr val="tx1"/>
                          </a:solidFill>
                          <a:latin typeface="Meiryo UI" panose="020B0604030504040204" pitchFamily="50" charset="-128"/>
                          <a:ea typeface="Meiryo UI" panose="020B0604030504040204" pitchFamily="50" charset="-128"/>
                        </a:rPr>
                        <a:t>1</a:t>
                      </a:r>
                      <a:r>
                        <a:rPr kumimoji="1" lang="ja-JP" altLang="en-US" sz="1600" b="0" dirty="0">
                          <a:solidFill>
                            <a:schemeClr val="tx1"/>
                          </a:solidFill>
                          <a:latin typeface="Meiryo UI" panose="020B0604030504040204" pitchFamily="50" charset="-128"/>
                          <a:ea typeface="Meiryo UI" panose="020B0604030504040204" pitchFamily="50" charset="-128"/>
                        </a:rPr>
                        <a:t>を</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ja-JP" altLang="en-US" sz="1600" b="0" dirty="0">
                          <a:solidFill>
                            <a:schemeClr val="tx1"/>
                          </a:solidFill>
                          <a:latin typeface="Meiryo UI" panose="020B0604030504040204" pitchFamily="50" charset="-128"/>
                          <a:ea typeface="Meiryo UI" panose="020B0604030504040204" pitchFamily="50" charset="-128"/>
                        </a:rPr>
                        <a:t>　入力願います。</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rgbClr val="FF0000"/>
                          </a:solidFill>
                          <a:latin typeface="Meiryo UI" panose="020B0604030504040204" pitchFamily="50" charset="-128"/>
                          <a:ea typeface="Meiryo UI" panose="020B0604030504040204" pitchFamily="50" charset="-128"/>
                        </a:rPr>
                        <a:t>②の場合</a:t>
                      </a:r>
                      <a:r>
                        <a:rPr kumimoji="1" lang="ja-JP" altLang="en-US" sz="1600" b="0" dirty="0">
                          <a:solidFill>
                            <a:schemeClr val="tx1"/>
                          </a:solidFill>
                          <a:latin typeface="Meiryo UI" panose="020B0604030504040204" pitchFamily="50" charset="-128"/>
                          <a:ea typeface="Meiryo UI" panose="020B0604030504040204" pitchFamily="50" charset="-128"/>
                        </a:rPr>
                        <a:t>において、項目番号</a:t>
                      </a:r>
                      <a:r>
                        <a:rPr kumimoji="1" lang="en-US" altLang="ja-JP" sz="1600" b="0" dirty="0">
                          <a:solidFill>
                            <a:schemeClr val="tx1"/>
                          </a:solidFill>
                          <a:latin typeface="Meiryo UI" panose="020B0604030504040204" pitchFamily="50" charset="-128"/>
                          <a:ea typeface="Meiryo UI" panose="020B0604030504040204" pitchFamily="50" charset="-128"/>
                        </a:rPr>
                        <a:t>$11</a:t>
                      </a: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必須回答欄</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相殺可否等」で</a:t>
                      </a:r>
                      <a:r>
                        <a:rPr kumimoji="1" lang="en-US" altLang="ja-JP" sz="1600" b="0" dirty="0">
                          <a:solidFill>
                            <a:schemeClr val="tx1"/>
                          </a:solidFill>
                          <a:latin typeface="Meiryo UI" panose="020B0604030504040204" pitchFamily="50" charset="-128"/>
                          <a:ea typeface="Meiryo UI" panose="020B0604030504040204" pitchFamily="50" charset="-128"/>
                        </a:rPr>
                        <a:t>2</a:t>
                      </a:r>
                      <a:r>
                        <a:rPr kumimoji="1" lang="ja-JP" altLang="en-US" sz="1600" b="0" dirty="0">
                          <a:solidFill>
                            <a:schemeClr val="tx1"/>
                          </a:solidFill>
                          <a:latin typeface="Meiryo UI" panose="020B0604030504040204" pitchFamily="50" charset="-128"/>
                          <a:ea typeface="Meiryo UI" panose="020B0604030504040204" pitchFamily="50" charset="-128"/>
                        </a:rPr>
                        <a:t>または</a:t>
                      </a:r>
                      <a:r>
                        <a:rPr kumimoji="1" lang="en-US" altLang="ja-JP" sz="1600" b="0" dirty="0">
                          <a:solidFill>
                            <a:schemeClr val="tx1"/>
                          </a:solidFill>
                          <a:latin typeface="Meiryo UI" panose="020B0604030504040204" pitchFamily="50" charset="-128"/>
                          <a:ea typeface="Meiryo UI" panose="020B0604030504040204" pitchFamily="50" charset="-128"/>
                        </a:rPr>
                        <a:t>5</a:t>
                      </a:r>
                      <a:r>
                        <a:rPr kumimoji="1" lang="ja-JP" altLang="en-US" sz="1600" b="0" dirty="0">
                          <a:solidFill>
                            <a:schemeClr val="tx1"/>
                          </a:solidFill>
                          <a:latin typeface="Meiryo UI" panose="020B0604030504040204" pitchFamily="50" charset="-128"/>
                          <a:ea typeface="Meiryo UI" panose="020B0604030504040204" pitchFamily="50" charset="-128"/>
                        </a:rPr>
                        <a:t>を選択のとき、発電契約者さま</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ja-JP" altLang="en-US" sz="1600" b="0" dirty="0">
                          <a:solidFill>
                            <a:schemeClr val="tx1"/>
                          </a:solidFill>
                          <a:latin typeface="Meiryo UI" panose="020B0604030504040204" pitchFamily="50" charset="-128"/>
                          <a:ea typeface="Meiryo UI" panose="020B0604030504040204" pitchFamily="50" charset="-128"/>
                        </a:rPr>
                        <a:t>　で保持されている情報を記載のうえ、項目番号</a:t>
                      </a:r>
                      <a:r>
                        <a:rPr kumimoji="1" lang="en-US" altLang="ja-JP" sz="1600" b="0" dirty="0">
                          <a:solidFill>
                            <a:schemeClr val="tx1"/>
                          </a:solidFill>
                          <a:latin typeface="Meiryo UI" panose="020B0604030504040204" pitchFamily="50" charset="-128"/>
                          <a:ea typeface="Meiryo UI" panose="020B0604030504040204" pitchFamily="50" charset="-128"/>
                        </a:rPr>
                        <a:t>$13</a:t>
                      </a:r>
                      <a:r>
                        <a:rPr kumimoji="1" lang="ja-JP" altLang="en-US" sz="1600" b="0" dirty="0">
                          <a:solidFill>
                            <a:schemeClr val="tx1"/>
                          </a:solidFill>
                          <a:latin typeface="Meiryo UI" panose="020B0604030504040204" pitchFamily="50" charset="-128"/>
                          <a:ea typeface="Meiryo UI" panose="020B0604030504040204" pitchFamily="50" charset="-128"/>
                        </a:rPr>
                        <a:t>「</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回答欄</a:t>
                      </a:r>
                      <a:r>
                        <a:rPr kumimoji="1" lang="en-US" altLang="ja-JP" sz="1600" b="0" dirty="0">
                          <a:solidFill>
                            <a:schemeClr val="tx1"/>
                          </a:solidFill>
                          <a:latin typeface="Meiryo UI" panose="020B0604030504040204" pitchFamily="50" charset="-128"/>
                          <a:ea typeface="Meiryo UI" panose="020B0604030504040204" pitchFamily="50" charset="-128"/>
                        </a:rPr>
                        <a:t>】</a:t>
                      </a:r>
                      <a:r>
                        <a:rPr kumimoji="1" lang="ja-JP" altLang="en-US" sz="1600" b="0" dirty="0">
                          <a:solidFill>
                            <a:schemeClr val="tx1"/>
                          </a:solidFill>
                          <a:latin typeface="Meiryo UI" panose="020B0604030504040204" pitchFamily="50" charset="-128"/>
                          <a:ea typeface="Meiryo UI" panose="020B0604030504040204" pitchFamily="50" charset="-128"/>
                        </a:rPr>
                        <a:t>郵送先修正」に</a:t>
                      </a:r>
                      <a:r>
                        <a:rPr kumimoji="1" lang="en-US" altLang="ja-JP" sz="1600" b="0" dirty="0">
                          <a:solidFill>
                            <a:schemeClr val="tx1"/>
                          </a:solidFill>
                          <a:latin typeface="Meiryo UI" panose="020B0604030504040204" pitchFamily="50" charset="-128"/>
                          <a:ea typeface="Meiryo UI" panose="020B0604030504040204" pitchFamily="50" charset="-128"/>
                        </a:rPr>
                        <a:t>1</a:t>
                      </a:r>
                      <a:r>
                        <a:rPr kumimoji="1" lang="ja-JP" altLang="en-US" sz="1600" b="0" dirty="0">
                          <a:solidFill>
                            <a:schemeClr val="tx1"/>
                          </a:solidFill>
                          <a:latin typeface="Meiryo UI" panose="020B0604030504040204" pitchFamily="50" charset="-128"/>
                          <a:ea typeface="Meiryo UI" panose="020B0604030504040204" pitchFamily="50" charset="-128"/>
                        </a:rPr>
                        <a:t>を入力願います。</a:t>
                      </a:r>
                    </a:p>
                    <a:p>
                      <a:pPr algn="l"/>
                      <a:r>
                        <a:rPr kumimoji="1" lang="ja-JP" altLang="en-US" sz="1600" b="0" dirty="0">
                          <a:solidFill>
                            <a:schemeClr val="tx1"/>
                          </a:solidFill>
                          <a:latin typeface="Meiryo UI" panose="020B0604030504040204" pitchFamily="50" charset="-128"/>
                          <a:ea typeface="Meiryo UI" panose="020B0604030504040204" pitchFamily="50" charset="-128"/>
                        </a:rPr>
                        <a:t>・なお、受領したデータは一送側で個別請求した際の請求書未着対応等において、発電者さまに郵送先を</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algn="l"/>
                      <a:r>
                        <a:rPr kumimoji="1" lang="ja-JP" altLang="en-US" sz="1600" b="0" dirty="0">
                          <a:solidFill>
                            <a:schemeClr val="tx1"/>
                          </a:solidFill>
                          <a:latin typeface="Meiryo UI" panose="020B0604030504040204" pitchFamily="50" charset="-128"/>
                          <a:ea typeface="Meiryo UI" panose="020B0604030504040204" pitchFamily="50" charset="-128"/>
                        </a:rPr>
                        <a:t>　確認し、その結果が最新の郵送先情報であると判断する場合もございますので、あらかじめご容赦願います。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10000"/>
                      </a:srgbClr>
                    </a:solidFill>
                  </a:tcPr>
                </a:tc>
                <a:extLst>
                  <a:ext uri="{0D108BD9-81ED-4DB2-BD59-A6C34878D82A}">
                    <a16:rowId xmlns:a16="http://schemas.microsoft.com/office/drawing/2014/main" val="583206843"/>
                  </a:ext>
                </a:extLst>
              </a:tr>
            </a:tbl>
          </a:graphicData>
        </a:graphic>
      </p:graphicFrame>
      <p:graphicFrame>
        <p:nvGraphicFramePr>
          <p:cNvPr id="7" name="表 3">
            <a:extLst>
              <a:ext uri="{FF2B5EF4-FFF2-40B4-BE49-F238E27FC236}">
                <a16:creationId xmlns:a16="http://schemas.microsoft.com/office/drawing/2014/main" id="{E122ADD3-0E66-439B-BA17-A900552943D0}"/>
              </a:ext>
            </a:extLst>
          </p:cNvPr>
          <p:cNvGraphicFramePr>
            <a:graphicFrameLocks noGrp="1"/>
          </p:cNvGraphicFramePr>
          <p:nvPr>
            <p:extLst>
              <p:ext uri="{D42A27DB-BD31-4B8C-83A1-F6EECF244321}">
                <p14:modId xmlns:p14="http://schemas.microsoft.com/office/powerpoint/2010/main" val="2188696723"/>
              </p:ext>
            </p:extLst>
          </p:nvPr>
        </p:nvGraphicFramePr>
        <p:xfrm>
          <a:off x="180000" y="4811590"/>
          <a:ext cx="8784000" cy="1440000"/>
        </p:xfrm>
        <a:graphic>
          <a:graphicData uri="http://schemas.openxmlformats.org/drawingml/2006/table">
            <a:tbl>
              <a:tblPr firstRow="1" bandRow="1">
                <a:tableStyleId>{5940675A-B579-460E-94D1-54222C63F5DA}</a:tableStyleId>
              </a:tblPr>
              <a:tblGrid>
                <a:gridCol w="1756800">
                  <a:extLst>
                    <a:ext uri="{9D8B030D-6E8A-4147-A177-3AD203B41FA5}">
                      <a16:colId xmlns:a16="http://schemas.microsoft.com/office/drawing/2014/main" val="20000"/>
                    </a:ext>
                  </a:extLst>
                </a:gridCol>
                <a:gridCol w="1756800">
                  <a:extLst>
                    <a:ext uri="{9D8B030D-6E8A-4147-A177-3AD203B41FA5}">
                      <a16:colId xmlns:a16="http://schemas.microsoft.com/office/drawing/2014/main" val="20001"/>
                    </a:ext>
                  </a:extLst>
                </a:gridCol>
                <a:gridCol w="1756800">
                  <a:extLst>
                    <a:ext uri="{9D8B030D-6E8A-4147-A177-3AD203B41FA5}">
                      <a16:colId xmlns:a16="http://schemas.microsoft.com/office/drawing/2014/main" val="20002"/>
                    </a:ext>
                  </a:extLst>
                </a:gridCol>
                <a:gridCol w="1756800">
                  <a:extLst>
                    <a:ext uri="{9D8B030D-6E8A-4147-A177-3AD203B41FA5}">
                      <a16:colId xmlns:a16="http://schemas.microsoft.com/office/drawing/2014/main" val="20003"/>
                    </a:ext>
                  </a:extLst>
                </a:gridCol>
                <a:gridCol w="1756800">
                  <a:extLst>
                    <a:ext uri="{9D8B030D-6E8A-4147-A177-3AD203B41FA5}">
                      <a16:colId xmlns:a16="http://schemas.microsoft.com/office/drawing/2014/main" val="20004"/>
                    </a:ext>
                  </a:extLst>
                </a:gridCol>
              </a:tblGrid>
              <a:tr h="360000">
                <a:tc>
                  <a:txBody>
                    <a:bodyPr/>
                    <a:lstStyle/>
                    <a:p>
                      <a:pPr algn="ctr"/>
                      <a:r>
                        <a:rPr kumimoji="1" lang="ja-JP" altLang="en-US" sz="1400" dirty="0">
                          <a:latin typeface="Meiryo UI" panose="020B0604030504040204" pitchFamily="50" charset="-128"/>
                          <a:ea typeface="Meiryo UI" panose="020B0604030504040204" pitchFamily="50" charset="-128"/>
                        </a:rPr>
                        <a:t>北海道</a:t>
                      </a:r>
                    </a:p>
                  </a:txBody>
                  <a:tcPr anchor="ctr" anchorCtr="1">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東北</a:t>
                      </a:r>
                    </a:p>
                  </a:txBody>
                  <a:tcPr anchor="ctr" anchorCtr="1">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東京</a:t>
                      </a:r>
                    </a:p>
                  </a:txBody>
                  <a:tcPr anchor="ctr" anchorCtr="1">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中部</a:t>
                      </a:r>
                      <a:endParaRPr kumimoji="1" lang="en-US" altLang="ja-JP" sz="1400" dirty="0">
                        <a:latin typeface="Meiryo UI" panose="020B0604030504040204" pitchFamily="50" charset="-128"/>
                        <a:ea typeface="Meiryo UI" panose="020B0604030504040204" pitchFamily="50" charset="-128"/>
                      </a:endParaRPr>
                    </a:p>
                  </a:txBody>
                  <a:tcPr anchor="ctr" anchorCtr="1">
                    <a:solidFill>
                      <a:schemeClr val="accent1">
                        <a:lumMod val="20000"/>
                        <a:lumOff val="8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北陸</a:t>
                      </a:r>
                    </a:p>
                  </a:txBody>
                  <a:tcPr anchor="ctr" anchorCtr="1">
                    <a:solidFill>
                      <a:schemeClr val="accent1">
                        <a:lumMod val="20000"/>
                        <a:lumOff val="80000"/>
                      </a:schemeClr>
                    </a:solidFill>
                  </a:tcPr>
                </a:tc>
                <a:extLst>
                  <a:ext uri="{0D108BD9-81ED-4DB2-BD59-A6C34878D82A}">
                    <a16:rowId xmlns:a16="http://schemas.microsoft.com/office/drawing/2014/main" val="10000"/>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②</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①</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①</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②</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②</a:t>
                      </a:r>
                    </a:p>
                  </a:txBody>
                  <a:tcPr anchor="ctr">
                    <a:solidFill>
                      <a:schemeClr val="bg1"/>
                    </a:solidFill>
                  </a:tcPr>
                </a:tc>
                <a:extLst>
                  <a:ext uri="{0D108BD9-81ED-4DB2-BD59-A6C34878D82A}">
                    <a16:rowId xmlns:a16="http://schemas.microsoft.com/office/drawing/2014/main" val="10001"/>
                  </a:ext>
                </a:extLst>
              </a:tr>
              <a:tr h="360000">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関西</a:t>
                      </a:r>
                    </a:p>
                  </a:txBody>
                  <a:tcPr anchor="ctr" anchorCtr="1">
                    <a:solidFill>
                      <a:schemeClr val="accent1">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中国</a:t>
                      </a:r>
                    </a:p>
                  </a:txBody>
                  <a:tcPr anchor="ctr" anchorCtr="1">
                    <a:solidFill>
                      <a:schemeClr val="accent1">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四国</a:t>
                      </a:r>
                    </a:p>
                  </a:txBody>
                  <a:tcPr anchor="ctr" anchorCtr="1">
                    <a:solidFill>
                      <a:schemeClr val="accent1">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九州</a:t>
                      </a:r>
                    </a:p>
                  </a:txBody>
                  <a:tcPr anchor="ctr" anchorCtr="1">
                    <a:solidFill>
                      <a:schemeClr val="accent1">
                        <a:lumMod val="20000"/>
                        <a:lumOff val="8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沖縄</a:t>
                      </a:r>
                    </a:p>
                  </a:txBody>
                  <a:tcPr anchor="ctr" anchorCtr="1">
                    <a:solidFill>
                      <a:schemeClr val="accent1">
                        <a:lumMod val="20000"/>
                        <a:lumOff val="80000"/>
                      </a:schemeClr>
                    </a:solidFill>
                  </a:tcPr>
                </a:tc>
                <a:extLst>
                  <a:ext uri="{0D108BD9-81ED-4DB2-BD59-A6C34878D82A}">
                    <a16:rowId xmlns:a16="http://schemas.microsoft.com/office/drawing/2014/main" val="10002"/>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②</a:t>
                      </a: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①</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①</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②</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n-cs"/>
                        </a:rPr>
                        <a:t>①</a:t>
                      </a:r>
                    </a:p>
                  </a:txBody>
                  <a:tcPr anchor="ctr">
                    <a:solidFill>
                      <a:schemeClr val="bg1"/>
                    </a:solidFill>
                  </a:tcPr>
                </a:tc>
                <a:extLst>
                  <a:ext uri="{0D108BD9-81ED-4DB2-BD59-A6C34878D82A}">
                    <a16:rowId xmlns:a16="http://schemas.microsoft.com/office/drawing/2014/main" val="10003"/>
                  </a:ext>
                </a:extLst>
              </a:tr>
            </a:tbl>
          </a:graphicData>
        </a:graphic>
      </p:graphicFrame>
      <p:sp>
        <p:nvSpPr>
          <p:cNvPr id="8" name="テキスト ボックス 7">
            <a:extLst>
              <a:ext uri="{FF2B5EF4-FFF2-40B4-BE49-F238E27FC236}">
                <a16:creationId xmlns:a16="http://schemas.microsoft.com/office/drawing/2014/main" id="{6708D21B-BEB5-43A7-9C78-63707D63CC53}"/>
              </a:ext>
            </a:extLst>
          </p:cNvPr>
          <p:cNvSpPr txBox="1"/>
          <p:nvPr/>
        </p:nvSpPr>
        <p:spPr>
          <a:xfrm>
            <a:off x="120650" y="4412877"/>
            <a:ext cx="8836025" cy="316552"/>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各一送ごとの運用は以下のとおりです。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1550E2B7-03FF-4C5D-A3D7-08E7ECA11378}"/>
              </a:ext>
            </a:extLst>
          </p:cNvPr>
          <p:cNvSpPr txBox="1"/>
          <p:nvPr/>
        </p:nvSpPr>
        <p:spPr>
          <a:xfrm>
            <a:off x="153987" y="6272907"/>
            <a:ext cx="8836025" cy="587396"/>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eaLnBrk="1" fontAlgn="auto" hangingPunct="1">
              <a:lnSpc>
                <a:spcPct val="110000"/>
              </a:lnSpc>
              <a:spcBef>
                <a:spcPts val="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なお、①においても一送が住所情報を保持していない場合は空欄で提供します。その際は、発電契約者</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lnSpc>
                <a:spcPct val="110000"/>
              </a:lnSpc>
              <a:spcBef>
                <a:spcPts val="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さまが保持する郵送先情報を返却ください。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0870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ー 6"/>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EEE0B642-ABAC-4E44-AEAE-230DE6B45513}"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20</a:t>
            </a:fld>
            <a:endParaRPr lang="ja-JP" altLang="en-US" sz="1200">
              <a:latin typeface="Meiryo UI" panose="020B0604030504040204" pitchFamily="50" charset="-128"/>
              <a:ea typeface="Meiryo UI" panose="020B0604030504040204" pitchFamily="50" charset="-128"/>
            </a:endParaRPr>
          </a:p>
        </p:txBody>
      </p:sp>
      <p:sp>
        <p:nvSpPr>
          <p:cNvPr id="10243" name="テキスト ボックス 51"/>
          <p:cNvSpPr txBox="1">
            <a:spLocks noChangeArrowheads="1"/>
          </p:cNvSpPr>
          <p:nvPr/>
        </p:nvSpPr>
        <p:spPr bwMode="auto">
          <a:xfrm>
            <a:off x="0" y="2759207"/>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4000" dirty="0">
                <a:latin typeface="Meiryo UI" panose="020B0604030504040204" pitchFamily="50" charset="-128"/>
                <a:ea typeface="Meiryo UI" panose="020B0604030504040204" pitchFamily="50" charset="-128"/>
              </a:rPr>
              <a:t>発電者さまの郵送先情報の</a:t>
            </a:r>
            <a:endParaRPr lang="en-US" altLang="ja-JP" sz="4000" dirty="0">
              <a:latin typeface="Meiryo UI" panose="020B0604030504040204" pitchFamily="50" charset="-128"/>
              <a:ea typeface="Meiryo UI" panose="020B0604030504040204" pitchFamily="50" charset="-128"/>
            </a:endParaRPr>
          </a:p>
          <a:p>
            <a:pPr algn="ctr" eaLnBrk="1" hangingPunct="1">
              <a:lnSpc>
                <a:spcPct val="100000"/>
              </a:lnSpc>
              <a:spcBef>
                <a:spcPct val="0"/>
              </a:spcBef>
              <a:buFontTx/>
              <a:buNone/>
            </a:pPr>
            <a:r>
              <a:rPr lang="ja-JP" altLang="en-US" sz="4000" dirty="0">
                <a:latin typeface="Meiryo UI" panose="020B0604030504040204" pitchFamily="50" charset="-128"/>
                <a:ea typeface="Meiryo UI" panose="020B0604030504040204" pitchFamily="50" charset="-128"/>
              </a:rPr>
              <a:t>ご提供のお願い</a:t>
            </a:r>
            <a:endParaRPr lang="en-US" altLang="ja-JP" sz="4000" dirty="0">
              <a:latin typeface="Meiryo UI" panose="020B0604030504040204" pitchFamily="50" charset="-128"/>
              <a:ea typeface="Meiryo UI" panose="020B0604030504040204" pitchFamily="50" charset="-128"/>
            </a:endParaRPr>
          </a:p>
          <a:p>
            <a:pPr algn="ctr" eaLnBrk="1" hangingPunct="1">
              <a:lnSpc>
                <a:spcPct val="100000"/>
              </a:lnSpc>
              <a:spcBef>
                <a:spcPct val="0"/>
              </a:spcBef>
              <a:buNone/>
            </a:pPr>
            <a:r>
              <a:rPr lang="ja-JP" altLang="en-US" sz="4000" dirty="0">
                <a:latin typeface="Meiryo UI" panose="020B0604030504040204" pitchFamily="50" charset="-128"/>
                <a:ea typeface="Meiryo UI" panose="020B0604030504040204" pitchFamily="50" charset="-128"/>
              </a:rPr>
              <a:t>（制度開始前のお知らせ）</a:t>
            </a:r>
          </a:p>
        </p:txBody>
      </p:sp>
    </p:spTree>
    <p:extLst>
      <p:ext uri="{BB962C8B-B14F-4D97-AF65-F5344CB8AC3E}">
        <p14:creationId xmlns:p14="http://schemas.microsoft.com/office/powerpoint/2010/main" val="2628121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2" name="Text Box 41"/>
          <p:cNvSpPr txBox="1">
            <a:spLocks noChangeArrowheads="1"/>
          </p:cNvSpPr>
          <p:nvPr/>
        </p:nvSpPr>
        <p:spPr bwMode="auto">
          <a:xfrm>
            <a:off x="0" y="127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000" dirty="0">
                <a:latin typeface="Meiryo UI" panose="020B0604030504040204" pitchFamily="50" charset="-128"/>
                <a:ea typeface="Meiryo UI" panose="020B0604030504040204" pitchFamily="50" charset="-128"/>
              </a:rPr>
              <a:t>発電者さまの郵送先情報のご提供のお願い</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制度開始前のお知らせ</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21</a:t>
            </a:fld>
            <a:endParaRPr lang="ja-JP" altLang="en-US" sz="120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0650" y="717856"/>
            <a:ext cx="8836025" cy="1962451"/>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発電側課金の導入に際しては、制度の丁寧な説明や情報発信が求められているため、一送から発電者さまに対し、制度概要等を記載した文書の発送を予定しております。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上記発送に伴い、発電契約者さまで管理されている各発電者さまの郵送先情報等を発電者さまが属するエリアの一送にご提供いただきます。</a:t>
            </a:r>
            <a:r>
              <a:rPr lang="en-US" altLang="ja-JP" sz="16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スケジュールは現時点において下図</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を予定しています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が、詳細につきましては、時期が近づきましたら、各一送より連絡いたします。</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提供に際しては、発電契約者さまのプライバシーポリシー更新を伴いますので、ご承知おきくださいますよう何卒お願い</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いたします。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972000" y="2982063"/>
            <a:ext cx="7200000" cy="1699637"/>
            <a:chOff x="972000" y="2667556"/>
            <a:chExt cx="7200000" cy="1699637"/>
          </a:xfrm>
        </p:grpSpPr>
        <p:grpSp>
          <p:nvGrpSpPr>
            <p:cNvPr id="9" name="グループ化 9"/>
            <p:cNvGrpSpPr>
              <a:grpSpLocks/>
            </p:cNvGrpSpPr>
            <p:nvPr/>
          </p:nvGrpSpPr>
          <p:grpSpPr bwMode="auto">
            <a:xfrm>
              <a:off x="1187450" y="2667556"/>
              <a:ext cx="6769100" cy="1675186"/>
              <a:chOff x="0" y="1386817"/>
              <a:chExt cx="9906000" cy="2225010"/>
            </a:xfrm>
          </p:grpSpPr>
          <p:pic>
            <p:nvPicPr>
              <p:cNvPr id="11" name="図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386817"/>
                <a:ext cx="9906000" cy="139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937797"/>
                <a:ext cx="9906000" cy="67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正方形/長方形 9"/>
            <p:cNvSpPr/>
            <p:nvPr/>
          </p:nvSpPr>
          <p:spPr bwMode="auto">
            <a:xfrm>
              <a:off x="1188212" y="3323193"/>
              <a:ext cx="6696000" cy="104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フリーフォーム 2"/>
            <p:cNvSpPr/>
            <p:nvPr/>
          </p:nvSpPr>
          <p:spPr>
            <a:xfrm>
              <a:off x="972000" y="3714130"/>
              <a:ext cx="7200000" cy="72000"/>
            </a:xfrm>
            <a:custGeom>
              <a:avLst/>
              <a:gdLst>
                <a:gd name="connsiteX0" fmla="*/ 0 w 7194177"/>
                <a:gd name="connsiteY0" fmla="*/ 726146 h 739599"/>
                <a:gd name="connsiteX1" fmla="*/ 712695 w 7194177"/>
                <a:gd name="connsiteY1" fmla="*/ 13452 h 739599"/>
                <a:gd name="connsiteX2" fmla="*/ 1452283 w 7194177"/>
                <a:gd name="connsiteY2" fmla="*/ 726146 h 739599"/>
                <a:gd name="connsiteX3" fmla="*/ 2151530 w 7194177"/>
                <a:gd name="connsiteY3" fmla="*/ 5 h 739599"/>
                <a:gd name="connsiteX4" fmla="*/ 2877671 w 7194177"/>
                <a:gd name="connsiteY4" fmla="*/ 726146 h 739599"/>
                <a:gd name="connsiteX5" fmla="*/ 3617259 w 7194177"/>
                <a:gd name="connsiteY5" fmla="*/ 13452 h 739599"/>
                <a:gd name="connsiteX6" fmla="*/ 4316506 w 7194177"/>
                <a:gd name="connsiteY6" fmla="*/ 739594 h 739599"/>
                <a:gd name="connsiteX7" fmla="*/ 5056095 w 7194177"/>
                <a:gd name="connsiteY7" fmla="*/ 5 h 739599"/>
                <a:gd name="connsiteX8" fmla="*/ 5755342 w 7194177"/>
                <a:gd name="connsiteY8" fmla="*/ 726146 h 739599"/>
                <a:gd name="connsiteX9" fmla="*/ 6494930 w 7194177"/>
                <a:gd name="connsiteY9" fmla="*/ 5 h 739599"/>
                <a:gd name="connsiteX10" fmla="*/ 7194177 w 7194177"/>
                <a:gd name="connsiteY10" fmla="*/ 739594 h 73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4177" h="739599">
                  <a:moveTo>
                    <a:pt x="0" y="726146"/>
                  </a:moveTo>
                  <a:cubicBezTo>
                    <a:pt x="235324" y="369799"/>
                    <a:pt x="470648" y="13452"/>
                    <a:pt x="712695" y="13452"/>
                  </a:cubicBezTo>
                  <a:cubicBezTo>
                    <a:pt x="954742" y="13452"/>
                    <a:pt x="1212477" y="728387"/>
                    <a:pt x="1452283" y="726146"/>
                  </a:cubicBezTo>
                  <a:cubicBezTo>
                    <a:pt x="1692089" y="723905"/>
                    <a:pt x="1913965" y="5"/>
                    <a:pt x="2151530" y="5"/>
                  </a:cubicBezTo>
                  <a:cubicBezTo>
                    <a:pt x="2389095" y="5"/>
                    <a:pt x="2633383" y="723905"/>
                    <a:pt x="2877671" y="726146"/>
                  </a:cubicBezTo>
                  <a:cubicBezTo>
                    <a:pt x="3121959" y="728387"/>
                    <a:pt x="3377453" y="11211"/>
                    <a:pt x="3617259" y="13452"/>
                  </a:cubicBezTo>
                  <a:cubicBezTo>
                    <a:pt x="3857065" y="15693"/>
                    <a:pt x="4076700" y="741835"/>
                    <a:pt x="4316506" y="739594"/>
                  </a:cubicBezTo>
                  <a:cubicBezTo>
                    <a:pt x="4556312" y="737353"/>
                    <a:pt x="4816289" y="2246"/>
                    <a:pt x="5056095" y="5"/>
                  </a:cubicBezTo>
                  <a:cubicBezTo>
                    <a:pt x="5295901" y="-2236"/>
                    <a:pt x="5515536" y="726146"/>
                    <a:pt x="5755342" y="726146"/>
                  </a:cubicBezTo>
                  <a:cubicBezTo>
                    <a:pt x="5995148" y="726146"/>
                    <a:pt x="6255124" y="-2236"/>
                    <a:pt x="6494930" y="5"/>
                  </a:cubicBezTo>
                  <a:cubicBezTo>
                    <a:pt x="6734736" y="2246"/>
                    <a:pt x="6964456" y="370920"/>
                    <a:pt x="7194177" y="73959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972000" y="3745507"/>
              <a:ext cx="7200000" cy="72000"/>
            </a:xfrm>
            <a:custGeom>
              <a:avLst/>
              <a:gdLst>
                <a:gd name="connsiteX0" fmla="*/ 0 w 7194177"/>
                <a:gd name="connsiteY0" fmla="*/ 726146 h 739599"/>
                <a:gd name="connsiteX1" fmla="*/ 712695 w 7194177"/>
                <a:gd name="connsiteY1" fmla="*/ 13452 h 739599"/>
                <a:gd name="connsiteX2" fmla="*/ 1452283 w 7194177"/>
                <a:gd name="connsiteY2" fmla="*/ 726146 h 739599"/>
                <a:gd name="connsiteX3" fmla="*/ 2151530 w 7194177"/>
                <a:gd name="connsiteY3" fmla="*/ 5 h 739599"/>
                <a:gd name="connsiteX4" fmla="*/ 2877671 w 7194177"/>
                <a:gd name="connsiteY4" fmla="*/ 726146 h 739599"/>
                <a:gd name="connsiteX5" fmla="*/ 3617259 w 7194177"/>
                <a:gd name="connsiteY5" fmla="*/ 13452 h 739599"/>
                <a:gd name="connsiteX6" fmla="*/ 4316506 w 7194177"/>
                <a:gd name="connsiteY6" fmla="*/ 739594 h 739599"/>
                <a:gd name="connsiteX7" fmla="*/ 5056095 w 7194177"/>
                <a:gd name="connsiteY7" fmla="*/ 5 h 739599"/>
                <a:gd name="connsiteX8" fmla="*/ 5755342 w 7194177"/>
                <a:gd name="connsiteY8" fmla="*/ 726146 h 739599"/>
                <a:gd name="connsiteX9" fmla="*/ 6494930 w 7194177"/>
                <a:gd name="connsiteY9" fmla="*/ 5 h 739599"/>
                <a:gd name="connsiteX10" fmla="*/ 7194177 w 7194177"/>
                <a:gd name="connsiteY10" fmla="*/ 739594 h 73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4177" h="739599">
                  <a:moveTo>
                    <a:pt x="0" y="726146"/>
                  </a:moveTo>
                  <a:cubicBezTo>
                    <a:pt x="235324" y="369799"/>
                    <a:pt x="470648" y="13452"/>
                    <a:pt x="712695" y="13452"/>
                  </a:cubicBezTo>
                  <a:cubicBezTo>
                    <a:pt x="954742" y="13452"/>
                    <a:pt x="1212477" y="728387"/>
                    <a:pt x="1452283" y="726146"/>
                  </a:cubicBezTo>
                  <a:cubicBezTo>
                    <a:pt x="1692089" y="723905"/>
                    <a:pt x="1913965" y="5"/>
                    <a:pt x="2151530" y="5"/>
                  </a:cubicBezTo>
                  <a:cubicBezTo>
                    <a:pt x="2389095" y="5"/>
                    <a:pt x="2633383" y="723905"/>
                    <a:pt x="2877671" y="726146"/>
                  </a:cubicBezTo>
                  <a:cubicBezTo>
                    <a:pt x="3121959" y="728387"/>
                    <a:pt x="3377453" y="11211"/>
                    <a:pt x="3617259" y="13452"/>
                  </a:cubicBezTo>
                  <a:cubicBezTo>
                    <a:pt x="3857065" y="15693"/>
                    <a:pt x="4076700" y="741835"/>
                    <a:pt x="4316506" y="739594"/>
                  </a:cubicBezTo>
                  <a:cubicBezTo>
                    <a:pt x="4556312" y="737353"/>
                    <a:pt x="4816289" y="2246"/>
                    <a:pt x="5056095" y="5"/>
                  </a:cubicBezTo>
                  <a:cubicBezTo>
                    <a:pt x="5295901" y="-2236"/>
                    <a:pt x="5515536" y="726146"/>
                    <a:pt x="5755342" y="726146"/>
                  </a:cubicBezTo>
                  <a:cubicBezTo>
                    <a:pt x="5995148" y="726146"/>
                    <a:pt x="6255124" y="-2236"/>
                    <a:pt x="6494930" y="5"/>
                  </a:cubicBezTo>
                  <a:cubicBezTo>
                    <a:pt x="6734736" y="2246"/>
                    <a:pt x="6964456" y="370920"/>
                    <a:pt x="7194177" y="73959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301" name="グループ化 12300"/>
          <p:cNvGrpSpPr/>
          <p:nvPr/>
        </p:nvGrpSpPr>
        <p:grpSpPr>
          <a:xfrm>
            <a:off x="476927" y="4787153"/>
            <a:ext cx="9037500" cy="1993152"/>
            <a:chOff x="60070" y="4787153"/>
            <a:chExt cx="9037500" cy="1993152"/>
          </a:xfrm>
        </p:grpSpPr>
        <p:cxnSp>
          <p:nvCxnSpPr>
            <p:cNvPr id="59" name="直線コネクタ 58"/>
            <p:cNvCxnSpPr/>
            <p:nvPr/>
          </p:nvCxnSpPr>
          <p:spPr>
            <a:xfrm flipV="1">
              <a:off x="1070342" y="4787153"/>
              <a:ext cx="0" cy="162000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94" name="直線コネクタ 12293"/>
            <p:cNvCxnSpPr/>
            <p:nvPr/>
          </p:nvCxnSpPr>
          <p:spPr>
            <a:xfrm flipH="1" flipV="1">
              <a:off x="3402106" y="4787153"/>
              <a:ext cx="1425" cy="162000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96" name="直線コネクタ 12295"/>
            <p:cNvCxnSpPr/>
            <p:nvPr/>
          </p:nvCxnSpPr>
          <p:spPr>
            <a:xfrm flipH="1" flipV="1">
              <a:off x="5728447" y="4787153"/>
              <a:ext cx="0" cy="162000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98" name="直線コネクタ 12297"/>
            <p:cNvCxnSpPr/>
            <p:nvPr/>
          </p:nvCxnSpPr>
          <p:spPr>
            <a:xfrm flipH="1" flipV="1">
              <a:off x="8054788" y="4787153"/>
              <a:ext cx="0" cy="162000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 name="グループ化 23"/>
            <p:cNvGrpSpPr/>
            <p:nvPr/>
          </p:nvGrpSpPr>
          <p:grpSpPr>
            <a:xfrm>
              <a:off x="60070" y="6067021"/>
              <a:ext cx="9037500" cy="713284"/>
              <a:chOff x="60070" y="4991849"/>
              <a:chExt cx="9037500" cy="713284"/>
            </a:xfrm>
          </p:grpSpPr>
          <p:cxnSp>
            <p:nvCxnSpPr>
              <p:cNvPr id="45" name="直線矢印コネクタ 44"/>
              <p:cNvCxnSpPr>
                <a:stCxn id="56" idx="6"/>
                <a:endCxn id="53" idx="2"/>
              </p:cNvCxnSpPr>
              <p:nvPr/>
            </p:nvCxnSpPr>
            <p:spPr>
              <a:xfrm>
                <a:off x="1178342" y="5135849"/>
                <a:ext cx="67475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a:off x="2393259" y="5027849"/>
                <a:ext cx="2052000" cy="677284"/>
                <a:chOff x="2254368" y="5485047"/>
                <a:chExt cx="2052000" cy="677284"/>
              </a:xfrm>
            </p:grpSpPr>
            <p:sp>
              <p:nvSpPr>
                <p:cNvPr id="47" name="楕円 46"/>
                <p:cNvSpPr/>
                <p:nvPr/>
              </p:nvSpPr>
              <p:spPr>
                <a:xfrm>
                  <a:off x="3156640" y="5485047"/>
                  <a:ext cx="216000" cy="2160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2254368" y="5766331"/>
                  <a:ext cx="2052000" cy="396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en-US" altLang="zh-TW" sz="1200" b="1" dirty="0">
                      <a:solidFill>
                        <a:schemeClr val="tx1"/>
                      </a:solidFill>
                      <a:latin typeface="Meiryo UI" panose="020B0604030504040204" pitchFamily="50" charset="-128"/>
                      <a:ea typeface="Meiryo UI" panose="020B0604030504040204" pitchFamily="50" charset="-128"/>
                    </a:rPr>
                    <a:t>202</a:t>
                  </a:r>
                  <a:r>
                    <a:rPr lang="en-US" altLang="ja-JP" sz="1200" b="1" dirty="0">
                      <a:solidFill>
                        <a:schemeClr val="tx1"/>
                      </a:solidFill>
                      <a:latin typeface="Meiryo UI" panose="020B0604030504040204" pitchFamily="50" charset="-128"/>
                      <a:ea typeface="Meiryo UI" panose="020B0604030504040204" pitchFamily="50" charset="-128"/>
                    </a:rPr>
                    <a:t>3</a:t>
                  </a:r>
                  <a:r>
                    <a:rPr lang="ja-JP" altLang="en-US" sz="1200" b="1" dirty="0">
                      <a:solidFill>
                        <a:schemeClr val="tx1"/>
                      </a:solidFill>
                      <a:latin typeface="Meiryo UI" panose="020B0604030504040204" pitchFamily="50" charset="-128"/>
                      <a:ea typeface="Meiryo UI" panose="020B0604030504040204" pitchFamily="50" charset="-128"/>
                    </a:rPr>
                    <a:t>年</a:t>
                  </a:r>
                  <a:r>
                    <a:rPr lang="en-US" altLang="ja-JP" sz="1200" b="1" dirty="0">
                      <a:solidFill>
                        <a:schemeClr val="tx1"/>
                      </a:solidFill>
                      <a:latin typeface="Meiryo UI" panose="020B0604030504040204" pitchFamily="50" charset="-128"/>
                      <a:ea typeface="Meiryo UI" panose="020B0604030504040204" pitchFamily="50" charset="-128"/>
                    </a:rPr>
                    <a:t>9</a:t>
                  </a:r>
                  <a:r>
                    <a:rPr lang="ja-JP" altLang="en-US" sz="1200" b="1" dirty="0">
                      <a:solidFill>
                        <a:schemeClr val="tx1"/>
                      </a:solidFill>
                      <a:latin typeface="Meiryo UI" panose="020B0604030504040204" pitchFamily="50" charset="-128"/>
                      <a:ea typeface="Meiryo UI" panose="020B0604030504040204" pitchFamily="50" charset="-128"/>
                    </a:rPr>
                    <a:t>月予定</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en-US" altLang="zh-TW" sz="1200" dirty="0">
                      <a:solidFill>
                        <a:schemeClr val="tx1"/>
                      </a:solidFill>
                      <a:latin typeface="Meiryo UI" panose="020B0604030504040204" pitchFamily="50" charset="-128"/>
                      <a:ea typeface="Meiryo UI" panose="020B0604030504040204" pitchFamily="50" charset="-128"/>
                    </a:rPr>
                    <a:t>202</a:t>
                  </a:r>
                  <a:r>
                    <a:rPr lang="en-US" altLang="ja-JP" sz="1200" dirty="0">
                      <a:solidFill>
                        <a:schemeClr val="tx1"/>
                      </a:solidFill>
                      <a:latin typeface="Meiryo UI" panose="020B0604030504040204" pitchFamily="50" charset="-128"/>
                      <a:ea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rPr>
                    <a:t>月向け約款認可申請</a:t>
                  </a:r>
                  <a:endParaRPr lang="zh-TW" altLang="en-US" sz="1200" dirty="0">
                    <a:solidFill>
                      <a:schemeClr val="tx1"/>
                    </a:solidFill>
                    <a:latin typeface="Meiryo UI" panose="020B0604030504040204" pitchFamily="50" charset="-128"/>
                    <a:ea typeface="Meiryo UI" panose="020B0604030504040204" pitchFamily="50" charset="-128"/>
                  </a:endParaRPr>
                </a:p>
              </p:txBody>
            </p:sp>
          </p:grpSp>
          <p:grpSp>
            <p:nvGrpSpPr>
              <p:cNvPr id="49" name="グループ化 48"/>
              <p:cNvGrpSpPr/>
              <p:nvPr/>
            </p:nvGrpSpPr>
            <p:grpSpPr>
              <a:xfrm>
                <a:off x="4740516" y="4991849"/>
                <a:ext cx="2052000" cy="713284"/>
                <a:chOff x="4395499" y="5449047"/>
                <a:chExt cx="2052000" cy="713284"/>
              </a:xfrm>
            </p:grpSpPr>
            <p:sp>
              <p:nvSpPr>
                <p:cNvPr id="50" name="楕円 49"/>
                <p:cNvSpPr/>
                <p:nvPr/>
              </p:nvSpPr>
              <p:spPr>
                <a:xfrm>
                  <a:off x="5247703" y="5449047"/>
                  <a:ext cx="288000" cy="288000"/>
                </a:xfrm>
                <a:prstGeom prst="ellipse">
                  <a:avLst/>
                </a:prstGeom>
                <a:solidFill>
                  <a:srgbClr val="FFFF00"/>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4395499" y="5766331"/>
                  <a:ext cx="2052000" cy="396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en-US" altLang="zh-TW" sz="1200" b="1" dirty="0">
                      <a:solidFill>
                        <a:schemeClr val="tx1"/>
                      </a:solidFill>
                      <a:latin typeface="Meiryo UI" panose="020B0604030504040204" pitchFamily="50" charset="-128"/>
                      <a:ea typeface="Meiryo UI" panose="020B0604030504040204" pitchFamily="50" charset="-128"/>
                    </a:rPr>
                    <a:t>202</a:t>
                  </a:r>
                  <a:r>
                    <a:rPr lang="en-US" altLang="ja-JP" sz="1200" b="1" dirty="0">
                      <a:solidFill>
                        <a:schemeClr val="tx1"/>
                      </a:solidFill>
                      <a:latin typeface="Meiryo UI" panose="020B0604030504040204" pitchFamily="50" charset="-128"/>
                      <a:ea typeface="Meiryo UI" panose="020B0604030504040204" pitchFamily="50" charset="-128"/>
                    </a:rPr>
                    <a:t>4</a:t>
                  </a:r>
                  <a:r>
                    <a:rPr lang="ja-JP" altLang="en-US" sz="1200" b="1" dirty="0">
                      <a:solidFill>
                        <a:schemeClr val="tx1"/>
                      </a:solidFill>
                      <a:latin typeface="Meiryo UI" panose="020B0604030504040204" pitchFamily="50" charset="-128"/>
                      <a:ea typeface="Meiryo UI" panose="020B0604030504040204" pitchFamily="50" charset="-128"/>
                    </a:rPr>
                    <a:t>年</a:t>
                  </a:r>
                  <a:r>
                    <a:rPr lang="en-US" altLang="ja-JP" sz="1200" b="1" dirty="0">
                      <a:solidFill>
                        <a:schemeClr val="tx1"/>
                      </a:solidFill>
                      <a:latin typeface="Meiryo UI" panose="020B0604030504040204" pitchFamily="50" charset="-128"/>
                      <a:ea typeface="Meiryo UI" panose="020B0604030504040204" pitchFamily="50" charset="-128"/>
                    </a:rPr>
                    <a:t>1</a:t>
                  </a:r>
                  <a:r>
                    <a:rPr lang="ja-JP" altLang="en-US" sz="1200" b="1" dirty="0">
                      <a:solidFill>
                        <a:schemeClr val="tx1"/>
                      </a:solidFill>
                      <a:latin typeface="Meiryo UI" panose="020B0604030504040204" pitchFamily="50" charset="-128"/>
                      <a:ea typeface="Meiryo UI" panose="020B0604030504040204" pitchFamily="50" charset="-128"/>
                    </a:rPr>
                    <a:t>月予定</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en-US" altLang="zh-TW" sz="1200" dirty="0">
                      <a:solidFill>
                        <a:schemeClr val="tx1"/>
                      </a:solidFill>
                      <a:latin typeface="Meiryo UI" panose="020B0604030504040204" pitchFamily="50" charset="-128"/>
                      <a:ea typeface="Meiryo UI" panose="020B0604030504040204" pitchFamily="50" charset="-128"/>
                    </a:rPr>
                    <a:t>202</a:t>
                  </a:r>
                  <a:r>
                    <a:rPr lang="en-US" altLang="ja-JP" sz="1200" dirty="0">
                      <a:solidFill>
                        <a:schemeClr val="tx1"/>
                      </a:solidFill>
                      <a:latin typeface="Meiryo UI" panose="020B0604030504040204" pitchFamily="50" charset="-128"/>
                      <a:ea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rPr>
                    <a:t>月向け約款認可</a:t>
                  </a:r>
                  <a:endParaRPr lang="zh-TW" altLang="en-US" sz="1200" dirty="0">
                    <a:solidFill>
                      <a:schemeClr val="tx1"/>
                    </a:solidFill>
                    <a:latin typeface="Meiryo UI" panose="020B0604030504040204" pitchFamily="50" charset="-128"/>
                    <a:ea typeface="Meiryo UI" panose="020B0604030504040204" pitchFamily="50" charset="-128"/>
                  </a:endParaRPr>
                </a:p>
              </p:txBody>
            </p:sp>
          </p:grpSp>
          <p:grpSp>
            <p:nvGrpSpPr>
              <p:cNvPr id="52" name="グループ化 51"/>
              <p:cNvGrpSpPr/>
              <p:nvPr/>
            </p:nvGrpSpPr>
            <p:grpSpPr>
              <a:xfrm>
                <a:off x="7045570" y="4991849"/>
                <a:ext cx="2052000" cy="713284"/>
                <a:chOff x="6978335" y="5449047"/>
                <a:chExt cx="2052000" cy="713284"/>
              </a:xfrm>
            </p:grpSpPr>
            <p:sp>
              <p:nvSpPr>
                <p:cNvPr id="53" name="楕円 52"/>
                <p:cNvSpPr/>
                <p:nvPr/>
              </p:nvSpPr>
              <p:spPr>
                <a:xfrm>
                  <a:off x="7858675" y="5449047"/>
                  <a:ext cx="288000" cy="288000"/>
                </a:xfrm>
                <a:prstGeom prst="ellipse">
                  <a:avLst/>
                </a:prstGeom>
                <a:solidFill>
                  <a:srgbClr val="FFFF00"/>
                </a:solidFill>
                <a:ln w="635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6978335" y="5766331"/>
                  <a:ext cx="2052000" cy="396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en-US" altLang="zh-TW" sz="1200" b="1" dirty="0">
                      <a:solidFill>
                        <a:schemeClr val="tx1"/>
                      </a:solidFill>
                      <a:latin typeface="Meiryo UI" panose="020B0604030504040204" pitchFamily="50" charset="-128"/>
                      <a:ea typeface="Meiryo UI" panose="020B0604030504040204" pitchFamily="50" charset="-128"/>
                    </a:rPr>
                    <a:t>202</a:t>
                  </a:r>
                  <a:r>
                    <a:rPr lang="en-US" altLang="ja-JP" sz="1200" b="1" dirty="0">
                      <a:solidFill>
                        <a:schemeClr val="tx1"/>
                      </a:solidFill>
                      <a:latin typeface="Meiryo UI" panose="020B0604030504040204" pitchFamily="50" charset="-128"/>
                      <a:ea typeface="Meiryo UI" panose="020B0604030504040204" pitchFamily="50" charset="-128"/>
                    </a:rPr>
                    <a:t>4</a:t>
                  </a:r>
                  <a:r>
                    <a:rPr lang="ja-JP" altLang="en-US" sz="1200" b="1" dirty="0">
                      <a:solidFill>
                        <a:schemeClr val="tx1"/>
                      </a:solidFill>
                      <a:latin typeface="Meiryo UI" panose="020B0604030504040204" pitchFamily="50" charset="-128"/>
                      <a:ea typeface="Meiryo UI" panose="020B0604030504040204" pitchFamily="50" charset="-128"/>
                    </a:rPr>
                    <a:t>年</a:t>
                  </a:r>
                  <a:r>
                    <a:rPr lang="en-US" altLang="ja-JP" sz="1200" b="1" dirty="0">
                      <a:solidFill>
                        <a:schemeClr val="tx1"/>
                      </a:solidFill>
                      <a:latin typeface="Meiryo UI" panose="020B0604030504040204" pitchFamily="50" charset="-128"/>
                      <a:ea typeface="Meiryo UI" panose="020B0604030504040204" pitchFamily="50" charset="-128"/>
                    </a:rPr>
                    <a:t>4</a:t>
                  </a:r>
                  <a:r>
                    <a:rPr lang="ja-JP" altLang="en-US" sz="1200" b="1" dirty="0">
                      <a:solidFill>
                        <a:schemeClr val="tx1"/>
                      </a:solidFill>
                      <a:latin typeface="Meiryo UI" panose="020B0604030504040204" pitchFamily="50" charset="-128"/>
                      <a:ea typeface="Meiryo UI" panose="020B0604030504040204" pitchFamily="50" charset="-128"/>
                    </a:rPr>
                    <a:t>月</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発電側課金開始</a:t>
                  </a:r>
                  <a:endParaRPr lang="zh-TW" altLang="en-US" sz="1200" dirty="0">
                    <a:solidFill>
                      <a:schemeClr val="tx1"/>
                    </a:solidFill>
                    <a:latin typeface="Meiryo UI" panose="020B0604030504040204" pitchFamily="50" charset="-128"/>
                    <a:ea typeface="Meiryo UI" panose="020B0604030504040204" pitchFamily="50" charset="-128"/>
                  </a:endParaRPr>
                </a:p>
              </p:txBody>
            </p:sp>
          </p:grpSp>
          <p:grpSp>
            <p:nvGrpSpPr>
              <p:cNvPr id="55" name="グループ化 54"/>
              <p:cNvGrpSpPr/>
              <p:nvPr/>
            </p:nvGrpSpPr>
            <p:grpSpPr>
              <a:xfrm>
                <a:off x="60070" y="5027849"/>
                <a:ext cx="2052000" cy="677284"/>
                <a:chOff x="127305" y="5485047"/>
                <a:chExt cx="2052000" cy="677284"/>
              </a:xfrm>
            </p:grpSpPr>
            <p:sp>
              <p:nvSpPr>
                <p:cNvPr id="56" name="楕円 55"/>
                <p:cNvSpPr/>
                <p:nvPr/>
              </p:nvSpPr>
              <p:spPr>
                <a:xfrm>
                  <a:off x="1029577" y="5485047"/>
                  <a:ext cx="216000" cy="2160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127305" y="5766331"/>
                  <a:ext cx="2052000" cy="3960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en-US" altLang="zh-TW" sz="1200" b="1" dirty="0">
                      <a:solidFill>
                        <a:schemeClr val="tx1"/>
                      </a:solidFill>
                      <a:latin typeface="Meiryo UI" panose="020B0604030504040204" pitchFamily="50" charset="-128"/>
                      <a:ea typeface="Meiryo UI" panose="020B0604030504040204" pitchFamily="50" charset="-128"/>
                    </a:rPr>
                    <a:t>202</a:t>
                  </a:r>
                  <a:r>
                    <a:rPr lang="en-US" altLang="ja-JP" sz="1200" b="1" dirty="0">
                      <a:solidFill>
                        <a:schemeClr val="tx1"/>
                      </a:solidFill>
                      <a:latin typeface="Meiryo UI" panose="020B0604030504040204" pitchFamily="50" charset="-128"/>
                      <a:ea typeface="Meiryo UI" panose="020B0604030504040204" pitchFamily="50" charset="-128"/>
                    </a:rPr>
                    <a:t>3</a:t>
                  </a:r>
                  <a:r>
                    <a:rPr lang="ja-JP" altLang="en-US" sz="1200" b="1" dirty="0">
                      <a:solidFill>
                        <a:schemeClr val="tx1"/>
                      </a:solidFill>
                      <a:latin typeface="Meiryo UI" panose="020B0604030504040204" pitchFamily="50" charset="-128"/>
                      <a:ea typeface="Meiryo UI" panose="020B0604030504040204" pitchFamily="50" charset="-128"/>
                    </a:rPr>
                    <a:t>年</a:t>
                  </a:r>
                  <a:r>
                    <a:rPr lang="en-US" altLang="ja-JP" sz="1200" b="1" dirty="0">
                      <a:solidFill>
                        <a:schemeClr val="tx1"/>
                      </a:solidFill>
                      <a:latin typeface="Meiryo UI" panose="020B0604030504040204" pitchFamily="50" charset="-128"/>
                      <a:ea typeface="Meiryo UI" panose="020B0604030504040204" pitchFamily="50" charset="-128"/>
                    </a:rPr>
                    <a:t>4</a:t>
                  </a:r>
                  <a:r>
                    <a:rPr lang="ja-JP" altLang="en-US" sz="1200" b="1" dirty="0">
                      <a:solidFill>
                        <a:schemeClr val="tx1"/>
                      </a:solidFill>
                      <a:latin typeface="Meiryo UI" panose="020B0604030504040204" pitchFamily="50" charset="-128"/>
                      <a:ea typeface="Meiryo UI" panose="020B0604030504040204" pitchFamily="50" charset="-128"/>
                    </a:rPr>
                    <a:t>月</a:t>
                  </a:r>
                  <a:endParaRPr lang="en-US" altLang="ja-JP" sz="1200" b="1" dirty="0">
                    <a:solidFill>
                      <a:schemeClr val="tx1"/>
                    </a:solidFill>
                    <a:latin typeface="Meiryo UI" panose="020B0604030504040204" pitchFamily="50" charset="-128"/>
                    <a:ea typeface="Meiryo UI" panose="020B0604030504040204" pitchFamily="50" charset="-128"/>
                  </a:endParaRPr>
                </a:p>
              </p:txBody>
            </p:sp>
          </p:grpSp>
        </p:grpSp>
        <p:sp>
          <p:nvSpPr>
            <p:cNvPr id="12300" name="ホームベース 12299"/>
            <p:cNvSpPr/>
            <p:nvPr/>
          </p:nvSpPr>
          <p:spPr>
            <a:xfrm>
              <a:off x="3402105" y="5066795"/>
              <a:ext cx="4644000" cy="432000"/>
            </a:xfrm>
            <a:prstGeom prst="homePlat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発電者さま向け文書発送</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77" name="ホームベース 76"/>
            <p:cNvSpPr/>
            <p:nvPr/>
          </p:nvSpPr>
          <p:spPr>
            <a:xfrm>
              <a:off x="1070341" y="5584908"/>
              <a:ext cx="2304000" cy="432000"/>
            </a:xfrm>
            <a:prstGeom prst="homePlate">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rgbClr val="000099"/>
                  </a:solidFill>
                  <a:latin typeface="Meiryo UI" panose="020B0604030504040204" pitchFamily="50" charset="-128"/>
                  <a:ea typeface="Meiryo UI" panose="020B0604030504040204" pitchFamily="50" charset="-128"/>
                </a:rPr>
                <a:t>一送</a:t>
              </a:r>
              <a:r>
                <a:rPr kumimoji="1" lang="ja-JP" altLang="en-US" sz="1400" dirty="0">
                  <a:solidFill>
                    <a:srgbClr val="000099"/>
                  </a:solidFill>
                  <a:latin typeface="Meiryo UI" panose="020B0604030504040204" pitchFamily="50" charset="-128"/>
                  <a:ea typeface="Meiryo UI" panose="020B0604030504040204" pitchFamily="50" charset="-128"/>
                </a:rPr>
                <a:t>に</a:t>
              </a:r>
              <a:r>
                <a:rPr lang="ja-JP" altLang="en-US" sz="1400" dirty="0">
                  <a:solidFill>
                    <a:srgbClr val="000099"/>
                  </a:solidFill>
                  <a:latin typeface="Meiryo UI" panose="020B0604030504040204" pitchFamily="50" charset="-128"/>
                  <a:ea typeface="Meiryo UI" panose="020B0604030504040204" pitchFamily="50" charset="-128"/>
                </a:rPr>
                <a:t>郵送先情報等を提供</a:t>
              </a:r>
              <a:endParaRPr kumimoji="1" lang="ja-JP" altLang="en-US" sz="1200" dirty="0">
                <a:solidFill>
                  <a:srgbClr val="000099"/>
                </a:solidFill>
                <a:latin typeface="Meiryo UI" panose="020B0604030504040204" pitchFamily="50" charset="-128"/>
                <a:ea typeface="Meiryo UI" panose="020B0604030504040204" pitchFamily="50" charset="-128"/>
              </a:endParaRPr>
            </a:p>
          </p:txBody>
        </p:sp>
      </p:grpSp>
      <p:sp>
        <p:nvSpPr>
          <p:cNvPr id="78" name="正方形/長方形 77"/>
          <p:cNvSpPr/>
          <p:nvPr/>
        </p:nvSpPr>
        <p:spPr>
          <a:xfrm>
            <a:off x="120650" y="5066795"/>
            <a:ext cx="1296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一送</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80" name="正方形/長方形 79"/>
          <p:cNvSpPr/>
          <p:nvPr/>
        </p:nvSpPr>
        <p:spPr>
          <a:xfrm>
            <a:off x="120650" y="5584380"/>
            <a:ext cx="1296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rgbClr val="000099"/>
                </a:solidFill>
                <a:latin typeface="Meiryo UI" panose="020B0604030504040204" pitchFamily="50" charset="-128"/>
                <a:ea typeface="Meiryo UI" panose="020B0604030504040204" pitchFamily="50" charset="-128"/>
              </a:rPr>
              <a:t>発電契約者さま</a:t>
            </a:r>
            <a:endParaRPr kumimoji="1" lang="ja-JP" altLang="en-US" sz="1400" dirty="0">
              <a:solidFill>
                <a:srgbClr val="000099"/>
              </a:solidFill>
              <a:latin typeface="Meiryo UI" panose="020B0604030504040204" pitchFamily="50" charset="-128"/>
              <a:ea typeface="Meiryo UI" panose="020B0604030504040204" pitchFamily="50" charset="-128"/>
            </a:endParaRPr>
          </a:p>
        </p:txBody>
      </p:sp>
      <p:sp>
        <p:nvSpPr>
          <p:cNvPr id="81" name="正方形/長方形 80"/>
          <p:cNvSpPr/>
          <p:nvPr/>
        </p:nvSpPr>
        <p:spPr>
          <a:xfrm>
            <a:off x="120650" y="4726588"/>
            <a:ext cx="226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400" u="sng" dirty="0">
                <a:solidFill>
                  <a:schemeClr val="tx1"/>
                </a:solidFill>
                <a:latin typeface="Meiryo UI" panose="020B0604030504040204" pitchFamily="50" charset="-128"/>
                <a:ea typeface="Meiryo UI" panose="020B0604030504040204" pitchFamily="50" charset="-128"/>
              </a:rPr>
              <a:t>スケジュール概要（予定）</a:t>
            </a:r>
            <a:endParaRPr kumimoji="1" lang="ja-JP" altLang="en-US" sz="1600" u="sng" dirty="0">
              <a:solidFill>
                <a:schemeClr val="tx1"/>
              </a:solidFill>
              <a:latin typeface="Meiryo UI" panose="020B0604030504040204" pitchFamily="50" charset="-128"/>
              <a:ea typeface="Meiryo UI" panose="020B0604030504040204" pitchFamily="50" charset="-128"/>
            </a:endParaRPr>
          </a:p>
        </p:txBody>
      </p:sp>
      <p:cxnSp>
        <p:nvCxnSpPr>
          <p:cNvPr id="82" name="直線コネクタ 81"/>
          <p:cNvCxnSpPr/>
          <p:nvPr/>
        </p:nvCxnSpPr>
        <p:spPr>
          <a:xfrm>
            <a:off x="153000" y="4746983"/>
            <a:ext cx="883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4069524" y="5589710"/>
            <a:ext cx="439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郵送先不明等で文書が返却された場合には、改めて郵送先情報等</a:t>
            </a:r>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を確認させていただく場合がございますので、ご了承願います。</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cxnSp>
        <p:nvCxnSpPr>
          <p:cNvPr id="12303" name="カギ線コネクタ 12302"/>
          <p:cNvCxnSpPr>
            <a:stCxn id="83" idx="1"/>
          </p:cNvCxnSpPr>
          <p:nvPr/>
        </p:nvCxnSpPr>
        <p:spPr>
          <a:xfrm rot="10800000">
            <a:off x="3928388" y="5498796"/>
            <a:ext cx="141136" cy="306915"/>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5500675" y="2764305"/>
            <a:ext cx="3456000" cy="39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2021</a:t>
            </a:r>
            <a:r>
              <a:rPr kumimoji="1"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rPr>
              <a:t>27</a:t>
            </a:r>
            <a:r>
              <a:rPr kumimoji="1" lang="ja-JP" altLang="en-US" sz="1200" dirty="0">
                <a:solidFill>
                  <a:schemeClr val="tx1"/>
                </a:solidFill>
                <a:latin typeface="Meiryo UI" panose="020B0604030504040204" pitchFamily="50" charset="-128"/>
                <a:ea typeface="Meiryo UI" panose="020B0604030504040204" pitchFamily="50" charset="-128"/>
              </a:rPr>
              <a:t>日</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第</a:t>
            </a:r>
            <a:r>
              <a:rPr lang="en-US" altLang="ja-JP" sz="1200" dirty="0">
                <a:solidFill>
                  <a:schemeClr val="tx1"/>
                </a:solidFill>
                <a:latin typeface="Meiryo UI" panose="020B0604030504040204" pitchFamily="50" charset="-128"/>
                <a:ea typeface="Meiryo UI" panose="020B0604030504040204" pitchFamily="50" charset="-128"/>
              </a:rPr>
              <a:t>60</a:t>
            </a:r>
            <a:r>
              <a:rPr lang="ja-JP" altLang="en-US" sz="1200" dirty="0">
                <a:solidFill>
                  <a:schemeClr val="tx1"/>
                </a:solidFill>
                <a:latin typeface="Meiryo UI" panose="020B0604030504040204" pitchFamily="50" charset="-128"/>
                <a:ea typeface="Meiryo UI" panose="020B0604030504040204" pitchFamily="50" charset="-128"/>
              </a:rPr>
              <a:t>回　制度設計専門会合資料</a:t>
            </a:r>
            <a:r>
              <a:rPr lang="en-US" altLang="ja-JP" sz="1200" dirty="0">
                <a:solidFill>
                  <a:schemeClr val="tx1"/>
                </a:solidFill>
                <a:latin typeface="Meiryo UI" panose="020B0604030504040204" pitchFamily="50" charset="-128"/>
                <a:ea typeface="Meiryo UI" panose="020B0604030504040204" pitchFamily="50" charset="-128"/>
              </a:rPr>
              <a:t>(P3)</a:t>
            </a:r>
            <a:r>
              <a:rPr lang="ja-JP" altLang="en-US" sz="1200" dirty="0">
                <a:solidFill>
                  <a:schemeClr val="tx1"/>
                </a:solidFill>
                <a:latin typeface="Meiryo UI" panose="020B0604030504040204" pitchFamily="50" charset="-128"/>
                <a:ea typeface="Meiryo UI" panose="020B0604030504040204" pitchFamily="50" charset="-128"/>
              </a:rPr>
              <a:t>一部加工抜粋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44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ー 6"/>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EEE0B642-ABAC-4E44-AEAE-230DE6B45513}"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22</a:t>
            </a:fld>
            <a:endParaRPr lang="ja-JP" altLang="en-US" sz="1200">
              <a:latin typeface="Meiryo UI" panose="020B0604030504040204" pitchFamily="50" charset="-128"/>
              <a:ea typeface="Meiryo UI" panose="020B0604030504040204" pitchFamily="50" charset="-128"/>
            </a:endParaRPr>
          </a:p>
        </p:txBody>
      </p:sp>
      <p:sp>
        <p:nvSpPr>
          <p:cNvPr id="10243" name="テキスト ボックス 51"/>
          <p:cNvSpPr txBox="1">
            <a:spLocks noChangeArrowheads="1"/>
          </p:cNvSpPr>
          <p:nvPr/>
        </p:nvSpPr>
        <p:spPr bwMode="auto">
          <a:xfrm>
            <a:off x="0" y="298511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4000" dirty="0">
                <a:latin typeface="Meiryo UI" panose="020B0604030504040204" pitchFamily="50" charset="-128"/>
                <a:ea typeface="Meiryo UI" panose="020B0604030504040204" pitchFamily="50" charset="-128"/>
              </a:rPr>
              <a:t>アンケートのお願い</a:t>
            </a:r>
          </a:p>
        </p:txBody>
      </p:sp>
    </p:spTree>
    <p:extLst>
      <p:ext uri="{BB962C8B-B14F-4D97-AF65-F5344CB8AC3E}">
        <p14:creationId xmlns:p14="http://schemas.microsoft.com/office/powerpoint/2010/main" val="253658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2" name="Text Box 41"/>
          <p:cNvSpPr txBox="1">
            <a:spLocks noChangeArrowheads="1"/>
          </p:cNvSpPr>
          <p:nvPr/>
        </p:nvSpPr>
        <p:spPr bwMode="auto">
          <a:xfrm>
            <a:off x="0" y="127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000" dirty="0">
                <a:latin typeface="Meiryo UI" panose="020B0604030504040204" pitchFamily="50" charset="-128"/>
                <a:ea typeface="Meiryo UI" panose="020B0604030504040204" pitchFamily="50" charset="-128"/>
              </a:rPr>
              <a:t>アンケートのお願い①（事前質問受付）</a:t>
            </a: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23</a:t>
            </a:fld>
            <a:endParaRPr lang="ja-JP" altLang="en-US" sz="120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0649" y="759135"/>
            <a:ext cx="8836025" cy="648951"/>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説明会開催に先立ち、本資料および中間とりまとめについての事前質問を受付させていただきます。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頂いたご質問につきましては、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日（木）を目途に回答</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をお送りさせていただく予定でございます。</a:t>
            </a:r>
          </a:p>
        </p:txBody>
      </p:sp>
      <p:sp>
        <p:nvSpPr>
          <p:cNvPr id="3" name="テキスト ボックス 2"/>
          <p:cNvSpPr txBox="1"/>
          <p:nvPr/>
        </p:nvSpPr>
        <p:spPr>
          <a:xfrm>
            <a:off x="104776" y="3633613"/>
            <a:ext cx="8731249"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本資料および中間とりまとめの内容について説明会当日に向け、よりご理解を深めていただく目的で各発</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電契約者さまからご質問を受付いたします。</a:t>
            </a:r>
            <a:endParaRPr lang="en-US" altLang="ja-JP" sz="1600" dirty="0">
              <a:latin typeface="Meiryo UI" panose="020B0604030504040204" pitchFamily="50" charset="-128"/>
              <a:ea typeface="Meiryo UI" panose="020B0604030504040204" pitchFamily="50" charset="-128"/>
            </a:endParaRPr>
          </a:p>
        </p:txBody>
      </p:sp>
      <p:sp>
        <p:nvSpPr>
          <p:cNvPr id="9" name="正方形/長方形 8"/>
          <p:cNvSpPr/>
          <p:nvPr/>
        </p:nvSpPr>
        <p:spPr>
          <a:xfrm>
            <a:off x="104777" y="1610968"/>
            <a:ext cx="2413544" cy="3990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（１）アンケート</a:t>
            </a:r>
            <a:r>
              <a:rPr lang="ja-JP" altLang="en-US" sz="1600" dirty="0">
                <a:solidFill>
                  <a:schemeClr val="tx1"/>
                </a:solidFill>
                <a:latin typeface="Meiryo UI" panose="020B0604030504040204" pitchFamily="50" charset="-128"/>
                <a:ea typeface="Meiryo UI" panose="020B0604030504040204" pitchFamily="50" charset="-128"/>
              </a:rPr>
              <a:t>概要</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09554" y="1955674"/>
            <a:ext cx="8731250" cy="126188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アンケート内容：本資料および中間とりまとめに係る事前質問の受付</a:t>
            </a:r>
          </a:p>
          <a:p>
            <a:endParaRPr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受付期間　　　：</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rPr>
              <a:t>日（金）～</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日（水）</a:t>
            </a:r>
            <a:endParaRPr lang="en-US" altLang="ja-JP" sz="16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提出方法　　　：以下</a:t>
            </a:r>
            <a:r>
              <a:rPr lang="en-US" altLang="ja-JP" sz="1600" dirty="0">
                <a:latin typeface="Meiryo UI" panose="020B0604030504040204" pitchFamily="50" charset="-128"/>
                <a:ea typeface="Meiryo UI" panose="020B0604030504040204" pitchFamily="50" charset="-128"/>
              </a:rPr>
              <a:t>URL</a:t>
            </a:r>
            <a:r>
              <a:rPr lang="ja-JP" altLang="en-US" sz="1600" dirty="0">
                <a:latin typeface="Meiryo UI" panose="020B0604030504040204" pitchFamily="50" charset="-128"/>
                <a:ea typeface="Meiryo UI" panose="020B0604030504040204" pitchFamily="50" charset="-128"/>
              </a:rPr>
              <a:t>へアクセスいただき、ご回答をお願いいたします。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hlinkClick r:id="rId3"/>
              </a:rPr>
              <a:t>ご回答はこちら（当該箇所を右クリックいただき、「ハイパーリンクを開く」を選択ください。）</a:t>
            </a:r>
            <a:endParaRPr lang="en-US" altLang="ja-JP"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04777" y="3234527"/>
            <a:ext cx="2413544" cy="3990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（２）アンケート趣旨</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04776" y="4288910"/>
            <a:ext cx="6084207" cy="3990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（３）その他</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04776" y="4687996"/>
            <a:ext cx="8731249" cy="1754326"/>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アンケート全般に係る問い合わせにつきましては、本資料および中間とりまとめをご案内いたしました各一送にご連絡いただきますようお願いいたします。</a:t>
            </a:r>
            <a:endParaRPr lang="en-US" altLang="ja-JP" sz="16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頂いたご質問の一部は説明会内でもご説明させていただきますが、ご質問の内容によっては説明会内および回答送付時では回答しかねる場合がございますので、予めご了承ください。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複数の一送から案内が届いている場合も、一度の入力で差し支えございません。</a:t>
            </a:r>
          </a:p>
          <a:p>
            <a:pPr marL="285750" indent="-285750">
              <a:buFont typeface="Wingdings" panose="05000000000000000000" pitchFamily="2" charset="2"/>
              <a:buChar char="ü"/>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39250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2" name="Text Box 41"/>
          <p:cNvSpPr txBox="1">
            <a:spLocks noChangeArrowheads="1"/>
          </p:cNvSpPr>
          <p:nvPr/>
        </p:nvSpPr>
        <p:spPr bwMode="auto">
          <a:xfrm>
            <a:off x="0" y="16652"/>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000" dirty="0">
                <a:latin typeface="Meiryo UI" panose="020B0604030504040204" pitchFamily="50" charset="-128"/>
                <a:ea typeface="Meiryo UI" panose="020B0604030504040204" pitchFamily="50" charset="-128"/>
              </a:rPr>
              <a:t>アンケートのお願い②（説明会終了後）</a:t>
            </a: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24</a:t>
            </a:fld>
            <a:endParaRPr lang="ja-JP" altLang="en-US" sz="120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0650" y="610867"/>
            <a:ext cx="8836025" cy="648951"/>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説明会終了後、本資料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についてのアンケートを実施させていただきます。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アンケートの概要、趣旨は以下の通り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となります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のでご理解とご協力のほどよろしくお願いいたします。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25426" y="3284524"/>
            <a:ext cx="8731249" cy="2000548"/>
          </a:xfrm>
          <a:prstGeom prst="rect">
            <a:avLst/>
          </a:prstGeom>
          <a:noFill/>
        </p:spPr>
        <p:txBody>
          <a:bodyPr wrap="square" rtlCol="0">
            <a:spAutoFit/>
          </a:bodyPr>
          <a:lstStyle/>
          <a:p>
            <a:pPr marL="342900" indent="-342900">
              <a:buFont typeface="+mj-ea"/>
              <a:buAutoNum type="circleNumDbPlain"/>
            </a:pPr>
            <a:r>
              <a:rPr lang="ja-JP" altLang="ja-JP" sz="1600" dirty="0">
                <a:latin typeface="Meiryo UI" panose="020B0604030504040204" pitchFamily="50" charset="-128"/>
                <a:ea typeface="Meiryo UI" panose="020B0604030504040204" pitchFamily="50" charset="-128"/>
              </a:rPr>
              <a:t>円滑な制度運用開始のために、</a:t>
            </a:r>
            <a:r>
              <a:rPr lang="ja-JP" altLang="en-US" sz="1600" dirty="0">
                <a:latin typeface="Meiryo UI" panose="020B0604030504040204" pitchFamily="50" charset="-128"/>
                <a:ea typeface="Meiryo UI" panose="020B0604030504040204" pitchFamily="50" charset="-128"/>
              </a:rPr>
              <a:t>本資料記載の内容について</a:t>
            </a:r>
            <a:r>
              <a:rPr lang="ja-JP" altLang="ja-JP" sz="1600" dirty="0">
                <a:latin typeface="Meiryo UI" panose="020B0604030504040204" pitchFamily="50" charset="-128"/>
                <a:ea typeface="Meiryo UI" panose="020B0604030504040204" pitchFamily="50" charset="-128"/>
              </a:rPr>
              <a:t>各</a:t>
            </a:r>
            <a:r>
              <a:rPr lang="ja-JP" altLang="en-US" sz="1600" dirty="0">
                <a:latin typeface="Meiryo UI" panose="020B0604030504040204" pitchFamily="50" charset="-128"/>
                <a:ea typeface="Meiryo UI" panose="020B0604030504040204" pitchFamily="50" charset="-128"/>
              </a:rPr>
              <a:t>発電契約者さま</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ご理解の状況を</a:t>
            </a:r>
            <a:r>
              <a:rPr lang="ja-JP" altLang="ja-JP" sz="1600" dirty="0">
                <a:latin typeface="Meiryo UI" panose="020B0604030504040204" pitchFamily="50" charset="-128"/>
                <a:ea typeface="Meiryo UI" panose="020B0604030504040204" pitchFamily="50" charset="-128"/>
              </a:rPr>
              <a:t>確認</a:t>
            </a:r>
            <a:r>
              <a:rPr lang="ja-JP" altLang="en-US" sz="1600" dirty="0">
                <a:latin typeface="Meiryo UI" panose="020B0604030504040204" pitchFamily="50" charset="-128"/>
                <a:ea typeface="Meiryo UI" panose="020B0604030504040204" pitchFamily="50" charset="-128"/>
              </a:rPr>
              <a:t>させていただきます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marL="342900" indent="-342900">
              <a:buFont typeface="+mj-ea"/>
              <a:buAutoNum type="circleNumDbPlain"/>
            </a:pPr>
            <a:endParaRPr lang="en-US" altLang="ja-JP" sz="600" dirty="0">
              <a:latin typeface="Meiryo UI" panose="020B0604030504040204" pitchFamily="50" charset="-128"/>
              <a:ea typeface="Meiryo UI" panose="020B0604030504040204" pitchFamily="50" charset="-128"/>
            </a:endParaRPr>
          </a:p>
          <a:p>
            <a:pPr marL="342900" indent="-342900">
              <a:buFont typeface="+mj-ea"/>
              <a:buAutoNum type="circleNumDbPlain"/>
            </a:pPr>
            <a:r>
              <a:rPr lang="ja-JP" altLang="ja-JP" sz="1600" dirty="0">
                <a:latin typeface="Meiryo UI" panose="020B0604030504040204" pitchFamily="50" charset="-128"/>
                <a:ea typeface="Meiryo UI" panose="020B0604030504040204" pitchFamily="50" charset="-128"/>
              </a:rPr>
              <a:t>特に</a:t>
            </a:r>
            <a:r>
              <a:rPr lang="ja-JP" altLang="en-US" sz="1600" dirty="0">
                <a:latin typeface="Meiryo UI" panose="020B0604030504040204" pitchFamily="50" charset="-128"/>
                <a:ea typeface="Meiryo UI" panose="020B0604030504040204" pitchFamily="50" charset="-128"/>
              </a:rPr>
              <a:t>、一送</a:t>
            </a:r>
            <a:r>
              <a:rPr lang="ja-JP" altLang="ja-JP" sz="1600" dirty="0">
                <a:latin typeface="Meiryo UI" panose="020B0604030504040204" pitchFamily="50" charset="-128"/>
                <a:ea typeface="Meiryo UI" panose="020B0604030504040204" pitchFamily="50" charset="-128"/>
              </a:rPr>
              <a:t>と</a:t>
            </a:r>
            <a:r>
              <a:rPr lang="ja-JP" altLang="en-US" sz="1600" dirty="0">
                <a:latin typeface="Meiryo UI" panose="020B0604030504040204" pitchFamily="50" charset="-128"/>
                <a:ea typeface="Meiryo UI" panose="020B0604030504040204" pitchFamily="50" charset="-128"/>
              </a:rPr>
              <a:t>発電契約者さま間で</a:t>
            </a:r>
            <a:r>
              <a:rPr lang="ja-JP" altLang="ja-JP" sz="1600" dirty="0">
                <a:latin typeface="Meiryo UI" panose="020B0604030504040204" pitchFamily="50" charset="-128"/>
                <a:ea typeface="Meiryo UI" panose="020B0604030504040204" pitchFamily="50" charset="-128"/>
              </a:rPr>
              <a:t>やり取りが発生する</a:t>
            </a:r>
            <a:r>
              <a:rPr lang="ja-JP" altLang="en-US" sz="1600" dirty="0">
                <a:latin typeface="Meiryo UI" panose="020B0604030504040204" pitchFamily="50" charset="-128"/>
                <a:ea typeface="Meiryo UI" panose="020B0604030504040204" pitchFamily="50" charset="-128"/>
              </a:rPr>
              <a:t>代理</a:t>
            </a:r>
            <a:r>
              <a:rPr lang="ja-JP" altLang="ja-JP" sz="1600" dirty="0">
                <a:latin typeface="Meiryo UI" panose="020B0604030504040204" pitchFamily="50" charset="-128"/>
                <a:ea typeface="Meiryo UI" panose="020B0604030504040204" pitchFamily="50" charset="-128"/>
              </a:rPr>
              <a:t>回収の部分について、</a:t>
            </a:r>
            <a:r>
              <a:rPr lang="ja-JP" altLang="en-US" sz="1600" dirty="0">
                <a:latin typeface="Meiryo UI" panose="020B0604030504040204" pitchFamily="50" charset="-128"/>
                <a:ea typeface="Meiryo UI" panose="020B0604030504040204" pitchFamily="50" charset="-128"/>
              </a:rPr>
              <a:t>各発電契約者さまにて自社の</a:t>
            </a:r>
            <a:r>
              <a:rPr lang="ja-JP" altLang="ja-JP" sz="1600" dirty="0">
                <a:latin typeface="Meiryo UI" panose="020B0604030504040204" pitchFamily="50" charset="-128"/>
                <a:ea typeface="Meiryo UI" panose="020B0604030504040204" pitchFamily="50" charset="-128"/>
              </a:rPr>
              <a:t>運用を</a:t>
            </a:r>
            <a:r>
              <a:rPr lang="ja-JP" altLang="en-US" sz="1600" dirty="0">
                <a:latin typeface="Meiryo UI" panose="020B0604030504040204" pitchFamily="50" charset="-128"/>
                <a:ea typeface="Meiryo UI" panose="020B0604030504040204" pitchFamily="50" charset="-128"/>
              </a:rPr>
              <a:t>検討いただいた上で、どういった想定でご対応されるか</a:t>
            </a:r>
            <a:r>
              <a:rPr lang="ja-JP" altLang="ja-JP" sz="1600" dirty="0">
                <a:latin typeface="Meiryo UI" panose="020B0604030504040204" pitchFamily="50" charset="-128"/>
                <a:ea typeface="Meiryo UI" panose="020B0604030504040204" pitchFamily="50" charset="-128"/>
              </a:rPr>
              <a:t>確認</a:t>
            </a:r>
            <a:r>
              <a:rPr lang="ja-JP" altLang="en-US" sz="1600" dirty="0">
                <a:latin typeface="Meiryo UI" panose="020B0604030504040204" pitchFamily="50" charset="-128"/>
                <a:ea typeface="Meiryo UI" panose="020B0604030504040204" pitchFamily="50" charset="-128"/>
              </a:rPr>
              <a:t>させていただきます。（新たに</a:t>
            </a:r>
            <a:r>
              <a:rPr lang="ja-JP" altLang="ja-JP" sz="1600" dirty="0">
                <a:latin typeface="Meiryo UI" panose="020B0604030504040204" pitchFamily="50" charset="-128"/>
                <a:ea typeface="Meiryo UI" panose="020B0604030504040204" pitchFamily="50" charset="-128"/>
              </a:rPr>
              <a:t>システム</a:t>
            </a:r>
            <a:r>
              <a:rPr lang="ja-JP" altLang="en-US" sz="1600" dirty="0">
                <a:latin typeface="Meiryo UI" panose="020B0604030504040204" pitchFamily="50" charset="-128"/>
                <a:ea typeface="Meiryo UI" panose="020B0604030504040204" pitchFamily="50" charset="-128"/>
              </a:rPr>
              <a:t>を構築</a:t>
            </a:r>
            <a:r>
              <a:rPr lang="ja-JP" altLang="ja-JP" sz="1600" dirty="0">
                <a:latin typeface="Meiryo UI" panose="020B0604030504040204" pitchFamily="50" charset="-128"/>
                <a:ea typeface="Meiryo UI" panose="020B0604030504040204" pitchFamily="50" charset="-128"/>
              </a:rPr>
              <a:t>する</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現行の人員で手作業で対応する等</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pPr marL="354013" indent="-354013"/>
            <a:r>
              <a:rPr lang="ja-JP" altLang="en-US" sz="1600" dirty="0">
                <a:latin typeface="Meiryo UI" panose="020B0604030504040204" pitchFamily="50" charset="-128"/>
                <a:ea typeface="Meiryo UI" panose="020B0604030504040204" pitchFamily="50" charset="-128"/>
              </a:rPr>
              <a:t>③　代理</a:t>
            </a:r>
            <a:r>
              <a:rPr lang="ja-JP" altLang="ja-JP" sz="1600" dirty="0">
                <a:latin typeface="Meiryo UI" panose="020B0604030504040204" pitchFamily="50" charset="-128"/>
                <a:ea typeface="Meiryo UI" panose="020B0604030504040204" pitchFamily="50" charset="-128"/>
              </a:rPr>
              <a:t>回収</a:t>
            </a:r>
            <a:r>
              <a:rPr lang="ja-JP" altLang="en-US" sz="1600" dirty="0">
                <a:latin typeface="Meiryo UI" panose="020B0604030504040204" pitchFamily="50" charset="-128"/>
                <a:ea typeface="Meiryo UI" panose="020B0604030504040204" pitchFamily="50" charset="-128"/>
              </a:rPr>
              <a:t>の実施</a:t>
            </a:r>
            <a:r>
              <a:rPr lang="ja-JP" altLang="ja-JP" sz="1600" dirty="0">
                <a:latin typeface="Meiryo UI" panose="020B0604030504040204" pitchFamily="50" charset="-128"/>
                <a:ea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rPr>
              <a:t>あたっては</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一送</a:t>
            </a:r>
            <a:r>
              <a:rPr lang="ja-JP" altLang="ja-JP" sz="1600" dirty="0">
                <a:latin typeface="Meiryo UI" panose="020B0604030504040204" pitchFamily="50" charset="-128"/>
                <a:ea typeface="Meiryo UI" panose="020B0604030504040204" pitchFamily="50" charset="-128"/>
              </a:rPr>
              <a:t>と</a:t>
            </a:r>
            <a:r>
              <a:rPr lang="ja-JP" altLang="en-US" sz="1600" dirty="0">
                <a:latin typeface="Meiryo UI" panose="020B0604030504040204" pitchFamily="50" charset="-128"/>
                <a:ea typeface="Meiryo UI" panose="020B0604030504040204" pitchFamily="50" charset="-128"/>
              </a:rPr>
              <a:t>発電契約者さま間</a:t>
            </a:r>
            <a:r>
              <a:rPr lang="ja-JP" altLang="ja-JP" sz="1600" dirty="0">
                <a:latin typeface="Meiryo UI" panose="020B0604030504040204" pitchFamily="50" charset="-128"/>
                <a:ea typeface="Meiryo UI" panose="020B0604030504040204" pitchFamily="50" charset="-128"/>
              </a:rPr>
              <a:t>での</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社間</a:t>
            </a:r>
            <a:r>
              <a:rPr lang="ja-JP" altLang="en-US" sz="1600" dirty="0">
                <a:latin typeface="Meiryo UI" panose="020B0604030504040204" pitchFamily="50" charset="-128"/>
                <a:ea typeface="Meiryo UI" panose="020B0604030504040204" pitchFamily="50" charset="-128"/>
              </a:rPr>
              <a:t>で業務委託</a:t>
            </a:r>
            <a:r>
              <a:rPr lang="ja-JP" altLang="ja-JP" sz="1600" dirty="0">
                <a:latin typeface="Meiryo UI" panose="020B0604030504040204" pitchFamily="50" charset="-128"/>
                <a:ea typeface="Meiryo UI" panose="020B0604030504040204" pitchFamily="50" charset="-128"/>
              </a:rPr>
              <a:t>契約</a:t>
            </a:r>
            <a:r>
              <a:rPr lang="ja-JP" altLang="en-US" sz="1600" dirty="0">
                <a:latin typeface="Meiryo UI" panose="020B0604030504040204" pitchFamily="50" charset="-128"/>
                <a:ea typeface="Meiryo UI" panose="020B0604030504040204" pitchFamily="50" charset="-128"/>
              </a:rPr>
              <a:t>の締結</a:t>
            </a:r>
            <a:r>
              <a:rPr lang="ja-JP" altLang="ja-JP" sz="1600" dirty="0">
                <a:latin typeface="Meiryo UI" panose="020B0604030504040204" pitchFamily="50" charset="-128"/>
                <a:ea typeface="Meiryo UI" panose="020B0604030504040204" pitchFamily="50" charset="-128"/>
              </a:rPr>
              <a:t>が必要</a:t>
            </a:r>
            <a:r>
              <a:rPr lang="ja-JP" altLang="en-US" sz="1600" dirty="0">
                <a:latin typeface="Meiryo UI" panose="020B0604030504040204" pitchFamily="50" charset="-128"/>
                <a:ea typeface="Meiryo UI" panose="020B0604030504040204" pitchFamily="50" charset="-128"/>
              </a:rPr>
              <a:t>であ</a:t>
            </a:r>
            <a:r>
              <a:rPr lang="ja-JP" altLang="ja-JP" sz="1600" dirty="0">
                <a:latin typeface="Meiryo UI" panose="020B0604030504040204" pitchFamily="50" charset="-128"/>
                <a:ea typeface="Meiryo UI" panose="020B0604030504040204" pitchFamily="50" charset="-128"/>
              </a:rPr>
              <a:t>るため、</a:t>
            </a:r>
            <a:r>
              <a:rPr lang="ja-JP" altLang="en-US" sz="1600" dirty="0">
                <a:latin typeface="Meiryo UI" panose="020B0604030504040204" pitchFamily="50" charset="-128"/>
                <a:ea typeface="Meiryo UI" panose="020B0604030504040204" pitchFamily="50" charset="-128"/>
              </a:rPr>
              <a:t>運用に必要となる</a:t>
            </a:r>
            <a:r>
              <a:rPr lang="ja-JP" altLang="ja-JP" sz="1600" dirty="0">
                <a:latin typeface="Meiryo UI" panose="020B0604030504040204" pitchFamily="50" charset="-128"/>
                <a:ea typeface="Meiryo UI" panose="020B0604030504040204" pitchFamily="50" charset="-128"/>
              </a:rPr>
              <a:t>費用</a:t>
            </a:r>
            <a:r>
              <a:rPr lang="ja-JP" altLang="en-US" sz="1600" dirty="0">
                <a:latin typeface="Meiryo UI" panose="020B0604030504040204" pitchFamily="50" charset="-128"/>
                <a:ea typeface="Meiryo UI" panose="020B0604030504040204" pitchFamily="50" charset="-128"/>
              </a:rPr>
              <a:t>の水準</a:t>
            </a:r>
            <a:r>
              <a:rPr lang="ja-JP" altLang="ja-JP" sz="1600" dirty="0">
                <a:latin typeface="Meiryo UI" panose="020B0604030504040204" pitchFamily="50" charset="-128"/>
                <a:ea typeface="Meiryo UI" panose="020B0604030504040204" pitchFamily="50" charset="-128"/>
              </a:rPr>
              <a:t>を確認</a:t>
            </a:r>
            <a:r>
              <a:rPr lang="ja-JP" altLang="en-US" sz="1600" dirty="0">
                <a:latin typeface="Meiryo UI" panose="020B0604030504040204" pitchFamily="50" charset="-128"/>
                <a:ea typeface="Meiryo UI" panose="020B0604030504040204" pitchFamily="50" charset="-128"/>
              </a:rPr>
              <a:t>させていただきます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9" name="正方形/長方形 8"/>
          <p:cNvSpPr/>
          <p:nvPr/>
        </p:nvSpPr>
        <p:spPr>
          <a:xfrm>
            <a:off x="120649" y="1289635"/>
            <a:ext cx="2413544" cy="3990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（１）アンケート</a:t>
            </a:r>
            <a:r>
              <a:rPr lang="ja-JP" altLang="en-US" sz="1600" dirty="0">
                <a:solidFill>
                  <a:schemeClr val="tx1"/>
                </a:solidFill>
                <a:latin typeface="Meiryo UI" panose="020B0604030504040204" pitchFamily="50" charset="-128"/>
                <a:ea typeface="Meiryo UI" panose="020B0604030504040204" pitchFamily="50" charset="-128"/>
              </a:rPr>
              <a:t>概要</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25426" y="1634341"/>
            <a:ext cx="8731250" cy="150810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アンケート内容：本資料に係るご理解の状況や今後の運用に関するご確認</a:t>
            </a:r>
          </a:p>
          <a:p>
            <a:endParaRPr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受付期間　　　：</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rPr>
              <a:t>日（水）～</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14</a:t>
            </a:r>
            <a:r>
              <a:rPr lang="ja-JP" altLang="en-US" sz="1600" dirty="0">
                <a:latin typeface="Meiryo UI" panose="020B0604030504040204" pitchFamily="50" charset="-128"/>
                <a:ea typeface="Meiryo UI" panose="020B0604030504040204" pitchFamily="50" charset="-128"/>
              </a:rPr>
              <a:t>日（金）</a:t>
            </a:r>
            <a:endParaRPr lang="en-US" altLang="ja-JP" sz="16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提出方法　　　：以下</a:t>
            </a:r>
            <a:r>
              <a:rPr lang="en-US" altLang="ja-JP" sz="1600" dirty="0">
                <a:latin typeface="Meiryo UI" panose="020B0604030504040204" pitchFamily="50" charset="-128"/>
                <a:ea typeface="Meiryo UI" panose="020B0604030504040204" pitchFamily="50" charset="-128"/>
              </a:rPr>
              <a:t>URL</a:t>
            </a:r>
            <a:r>
              <a:rPr lang="ja-JP" altLang="en-US" sz="1600" dirty="0">
                <a:latin typeface="Meiryo UI" panose="020B0604030504040204" pitchFamily="50" charset="-128"/>
                <a:ea typeface="Meiryo UI" panose="020B0604030504040204" pitchFamily="50" charset="-128"/>
              </a:rPr>
              <a:t>へアクセスいただき、ご回答をお願いいたします。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hlinkClick r:id="rId3"/>
              </a:rPr>
              <a:t>ご回答はこちら（当該箇所を右クリックいただき、「ハイパーリンクを開く」を選択ください。）</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20649" y="2989581"/>
            <a:ext cx="2413544" cy="3990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（２）アンケート趣旨</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0649" y="5156357"/>
            <a:ext cx="6084207" cy="3990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（３）</a:t>
            </a:r>
            <a:r>
              <a:rPr lang="ja-JP" altLang="en-US" sz="1600" dirty="0">
                <a:solidFill>
                  <a:schemeClr val="tx1"/>
                </a:solidFill>
                <a:latin typeface="Meiryo UI" panose="020B0604030504040204" pitchFamily="50" charset="-128"/>
                <a:ea typeface="Meiryo UI" panose="020B0604030504040204" pitchFamily="50" charset="-128"/>
              </a:rPr>
              <a:t>その他</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25426" y="5617687"/>
            <a:ext cx="8731249" cy="584775"/>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アンケート全般に係る問い合わせ先やご不明点等がございましたら、本資料をご案内いたしました各一送にご連絡いただきますようお願いいたします。</a:t>
            </a:r>
          </a:p>
        </p:txBody>
      </p:sp>
    </p:spTree>
    <p:extLst>
      <p:ext uri="{BB962C8B-B14F-4D97-AF65-F5344CB8AC3E}">
        <p14:creationId xmlns:p14="http://schemas.microsoft.com/office/powerpoint/2010/main" val="161362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2" name="Text Box 41"/>
          <p:cNvSpPr txBox="1">
            <a:spLocks noChangeArrowheads="1"/>
          </p:cNvSpPr>
          <p:nvPr/>
        </p:nvSpPr>
        <p:spPr bwMode="auto">
          <a:xfrm>
            <a:off x="0" y="127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000" dirty="0">
                <a:latin typeface="Meiryo UI" panose="020B0604030504040204" pitchFamily="50" charset="-128"/>
                <a:ea typeface="Meiryo UI" panose="020B0604030504040204" pitchFamily="50" charset="-128"/>
              </a:rPr>
              <a:t>はじめに</a:t>
            </a: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2</a:t>
            </a:fld>
            <a:endParaRPr lang="ja-JP" altLang="en-US" sz="120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09855" y="853920"/>
            <a:ext cx="8924290" cy="2397122"/>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発電側課金については、現在、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年度中の導入を念頭に、審議会において制度設計が進められているところです。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当制度が導入された際には、各一般送配電事業者（以下、「一送」といたします）から発電者さまへのご請求料金を、発電契約者さまを経由してお支払いいただきます。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お支払い業務の円滑な運営に向けては、発電契約者さまにも実際に対応していただく見込みの内容等を、早期にご理解いただくことが重要と考え、この度、説明会を開催させていただきます。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なお、これまでに審議会等で方向性が示されてきた内容をもとにご説明させていただきますが、今後の議論状況によっては変更が生じ得ることは予めご容赦願います。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20816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ー 6"/>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EEE0B642-ABAC-4E44-AEAE-230DE6B45513}"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3</a:t>
            </a:fld>
            <a:endParaRPr lang="ja-JP" altLang="en-US" sz="1200">
              <a:latin typeface="Meiryo UI" panose="020B0604030504040204" pitchFamily="50" charset="-128"/>
              <a:ea typeface="Meiryo UI" panose="020B0604030504040204" pitchFamily="50" charset="-128"/>
            </a:endParaRPr>
          </a:p>
        </p:txBody>
      </p:sp>
      <p:sp>
        <p:nvSpPr>
          <p:cNvPr id="10243" name="テキスト ボックス 51"/>
          <p:cNvSpPr txBox="1">
            <a:spLocks noChangeArrowheads="1"/>
          </p:cNvSpPr>
          <p:nvPr/>
        </p:nvSpPr>
        <p:spPr bwMode="auto">
          <a:xfrm>
            <a:off x="0" y="2390757"/>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4000" dirty="0">
                <a:latin typeface="Meiryo UI" panose="020B0604030504040204" pitchFamily="50" charset="-128"/>
                <a:ea typeface="Meiryo UI" panose="020B0604030504040204" pitchFamily="50" charset="-128"/>
              </a:rPr>
              <a:t>発電契約者さま経由での</a:t>
            </a:r>
            <a:endParaRPr lang="en-US" altLang="ja-JP" sz="4000" dirty="0">
              <a:latin typeface="Meiryo UI" panose="020B0604030504040204" pitchFamily="50" charset="-128"/>
              <a:ea typeface="Meiryo UI" panose="020B0604030504040204" pitchFamily="50" charset="-128"/>
            </a:endParaRPr>
          </a:p>
          <a:p>
            <a:pPr algn="ctr" eaLnBrk="1" hangingPunct="1">
              <a:lnSpc>
                <a:spcPct val="100000"/>
              </a:lnSpc>
              <a:spcBef>
                <a:spcPct val="0"/>
              </a:spcBef>
              <a:buFontTx/>
              <a:buNone/>
            </a:pPr>
            <a:r>
              <a:rPr lang="ja-JP" altLang="en-US" sz="4000" dirty="0">
                <a:latin typeface="Meiryo UI" panose="020B0604030504040204" pitchFamily="50" charset="-128"/>
                <a:ea typeface="Meiryo UI" panose="020B0604030504040204" pitchFamily="50" charset="-128"/>
              </a:rPr>
              <a:t>お支払いに係るお願い</a:t>
            </a:r>
            <a:endParaRPr lang="en-US" altLang="ja-JP" sz="4000" dirty="0">
              <a:latin typeface="Meiryo UI" panose="020B0604030504040204" pitchFamily="50" charset="-128"/>
              <a:ea typeface="Meiryo UI" panose="020B0604030504040204" pitchFamily="50" charset="-128"/>
            </a:endParaRPr>
          </a:p>
          <a:p>
            <a:pPr algn="ctr" eaLnBrk="1" hangingPunct="1">
              <a:lnSpc>
                <a:spcPct val="100000"/>
              </a:lnSpc>
              <a:spcBef>
                <a:spcPct val="0"/>
              </a:spcBef>
              <a:buFontTx/>
              <a:buNone/>
            </a:pPr>
            <a:r>
              <a:rPr lang="ja-JP" altLang="en-US" sz="4000" dirty="0">
                <a:latin typeface="Meiryo UI" panose="020B0604030504040204" pitchFamily="50" charset="-128"/>
                <a:ea typeface="Meiryo UI" panose="020B0604030504040204" pitchFamily="50" charset="-128"/>
              </a:rPr>
              <a:t>（委託内容）</a:t>
            </a:r>
          </a:p>
        </p:txBody>
      </p:sp>
    </p:spTree>
    <p:extLst>
      <p:ext uri="{BB962C8B-B14F-4D97-AF65-F5344CB8AC3E}">
        <p14:creationId xmlns:p14="http://schemas.microsoft.com/office/powerpoint/2010/main" val="184712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2" name="Text Box 41"/>
          <p:cNvSpPr txBox="1">
            <a:spLocks noChangeArrowheads="1"/>
          </p:cNvSpPr>
          <p:nvPr/>
        </p:nvSpPr>
        <p:spPr bwMode="auto">
          <a:xfrm>
            <a:off x="0" y="127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000" dirty="0">
                <a:latin typeface="Meiryo UI" panose="020B0604030504040204" pitchFamily="50" charset="-128"/>
                <a:ea typeface="Meiryo UI" panose="020B0604030504040204" pitchFamily="50" charset="-128"/>
              </a:rPr>
              <a:t>発電契約者さま経由での発電側課金の支払い方法（実務負担軽減策）</a:t>
            </a: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4</a:t>
            </a:fld>
            <a:endParaRPr lang="ja-JP" altLang="en-US" sz="120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53987" y="608282"/>
            <a:ext cx="8836025" cy="2030162"/>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発電側課金は、発電契約者さま経由でお支払いいただきますが、発電契約者さまの</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回収実務の負担軽減を図るため、発電側課金と買取料金の相殺処理が可能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（相殺処理を行わず、発電契約者さまが発電者さまに直接請求することも可能です。）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相殺処理を試みたものの、</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やむを得ず相殺ができなかった場合（買取料金＜発電側課金の場合など）、発電契約者さまから一送と発電者さまにその事実を通知することにより、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当月分の委託費用前払請求権（発電契約者さまから発電者さまへの債権）は消滅し、</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支払期日の到来前であっても、一送から発電者さまへ直接請求することが可能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84327" y="3160916"/>
            <a:ext cx="5253567" cy="3403092"/>
          </a:xfrm>
          <a:prstGeom prst="rect">
            <a:avLst/>
          </a:prstGeom>
        </p:spPr>
      </p:pic>
      <p:sp>
        <p:nvSpPr>
          <p:cNvPr id="26" name="正方形/長方形 25"/>
          <p:cNvSpPr/>
          <p:nvPr/>
        </p:nvSpPr>
        <p:spPr>
          <a:xfrm>
            <a:off x="386941" y="2868717"/>
            <a:ext cx="4884104" cy="21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2021</a:t>
            </a:r>
            <a:r>
              <a:rPr kumimoji="1"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rPr>
              <a:t>31</a:t>
            </a:r>
            <a:r>
              <a:rPr kumimoji="1" lang="ja-JP" altLang="en-US" sz="1200" dirty="0">
                <a:solidFill>
                  <a:schemeClr val="tx1"/>
                </a:solidFill>
                <a:latin typeface="Meiryo UI" panose="020B0604030504040204" pitchFamily="50" charset="-128"/>
                <a:ea typeface="Meiryo UI" panose="020B0604030504040204" pitchFamily="50" charset="-128"/>
              </a:rPr>
              <a:t>日</a:t>
            </a:r>
            <a:r>
              <a:rPr lang="ja-JP" altLang="en-US" sz="1200" dirty="0">
                <a:solidFill>
                  <a:schemeClr val="tx1"/>
                </a:solidFill>
                <a:latin typeface="Meiryo UI" panose="020B0604030504040204" pitchFamily="50" charset="-128"/>
                <a:ea typeface="Meiryo UI" panose="020B0604030504040204" pitchFamily="50" charset="-128"/>
              </a:rPr>
              <a:t>　第</a:t>
            </a:r>
            <a:r>
              <a:rPr lang="en-US" altLang="ja-JP" sz="1200" dirty="0">
                <a:solidFill>
                  <a:schemeClr val="tx1"/>
                </a:solidFill>
                <a:latin typeface="Meiryo UI" panose="020B0604030504040204" pitchFamily="50" charset="-128"/>
                <a:ea typeface="Meiryo UI" panose="020B0604030504040204" pitchFamily="50" charset="-128"/>
              </a:rPr>
              <a:t>61</a:t>
            </a:r>
            <a:r>
              <a:rPr lang="ja-JP" altLang="en-US" sz="1200" dirty="0">
                <a:solidFill>
                  <a:schemeClr val="tx1"/>
                </a:solidFill>
                <a:latin typeface="Meiryo UI" panose="020B0604030504040204" pitchFamily="50" charset="-128"/>
                <a:ea typeface="Meiryo UI" panose="020B0604030504040204" pitchFamily="50" charset="-128"/>
              </a:rPr>
              <a:t>回　制度設計専門会合資料</a:t>
            </a:r>
            <a:r>
              <a:rPr lang="en-US" altLang="ja-JP" sz="1200" dirty="0">
                <a:solidFill>
                  <a:schemeClr val="tx1"/>
                </a:solidFill>
                <a:latin typeface="Meiryo UI" panose="020B0604030504040204" pitchFamily="50" charset="-128"/>
                <a:ea typeface="Meiryo UI" panose="020B0604030504040204" pitchFamily="50" charset="-128"/>
              </a:rPr>
              <a:t>(P8)</a:t>
            </a:r>
            <a:r>
              <a:rPr lang="ja-JP" altLang="en-US" sz="1200" dirty="0">
                <a:solidFill>
                  <a:schemeClr val="tx1"/>
                </a:solidFill>
                <a:latin typeface="Meiryo UI" panose="020B0604030504040204" pitchFamily="50" charset="-128"/>
                <a:ea typeface="Meiryo UI" panose="020B0604030504040204" pitchFamily="50" charset="-128"/>
              </a:rPr>
              <a:t>抜粋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4166086" y="4195396"/>
            <a:ext cx="103093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606971" y="4364730"/>
            <a:ext cx="194224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606971" y="5109806"/>
            <a:ext cx="455330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615435" y="5279140"/>
            <a:ext cx="455330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606971" y="5448480"/>
            <a:ext cx="2896081"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1" name="強調線吹き出し 1 (枠付き) 20"/>
          <p:cNvSpPr/>
          <p:nvPr/>
        </p:nvSpPr>
        <p:spPr>
          <a:xfrm>
            <a:off x="5539175" y="3531463"/>
            <a:ext cx="3543250" cy="2246769"/>
          </a:xfrm>
          <a:prstGeom prst="accentBorderCallout1">
            <a:avLst>
              <a:gd name="adj1" fmla="val 58467"/>
              <a:gd name="adj2" fmla="val -1798"/>
              <a:gd name="adj3" fmla="val 125266"/>
              <a:gd name="adj4" fmla="val -9887"/>
            </a:avLst>
          </a:prstGeom>
          <a:solidFill>
            <a:schemeClr val="bg1"/>
          </a:solidFill>
          <a:ln>
            <a:solidFill>
              <a:srgbClr val="FF0000"/>
            </a:solidFill>
          </a:ln>
        </p:spPr>
        <p:txBody>
          <a:bodyPr wrap="square" anchor="ctr">
            <a:spAutoFit/>
          </a:bodyPr>
          <a:lstStyle/>
          <a:p>
            <a:r>
              <a:rPr lang="ja-JP" altLang="en-US" sz="1400" dirty="0">
                <a:latin typeface="Meiryo UI" panose="020B0604030504040204" pitchFamily="50" charset="-128"/>
                <a:ea typeface="Meiryo UI" panose="020B0604030504040204" pitchFamily="50" charset="-128"/>
              </a:rPr>
              <a:t>＜後半部分の要約＞</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b="1" u="sng" dirty="0">
                <a:latin typeface="Meiryo UI" panose="020B0604030504040204" pitchFamily="50" charset="-128"/>
                <a:ea typeface="Meiryo UI" panose="020B0604030504040204" pitchFamily="50" charset="-128"/>
              </a:rPr>
              <a:t>発電契約者さまが相殺ができなかった場合、</a:t>
            </a:r>
            <a:r>
              <a:rPr lang="ja-JP" altLang="en-US" sz="1400" dirty="0">
                <a:latin typeface="Meiryo UI" panose="020B0604030504040204" pitchFamily="50" charset="-128"/>
                <a:ea typeface="Meiryo UI" panose="020B0604030504040204" pitchFamily="50" charset="-128"/>
              </a:rPr>
              <a:t>発電契約者さまから一送と発電者さまにその事実を通知することにより、支払期日の到来前でも、</a:t>
            </a:r>
            <a:r>
              <a:rPr lang="ja-JP" altLang="en-US" sz="1400" b="1" u="sng" dirty="0">
                <a:latin typeface="Meiryo UI" panose="020B0604030504040204" pitchFamily="50" charset="-128"/>
                <a:ea typeface="Meiryo UI" panose="020B0604030504040204" pitchFamily="50" charset="-128"/>
              </a:rPr>
              <a:t>一送が発電者さまに対して請求を行うことが可能</a:t>
            </a:r>
            <a:r>
              <a:rPr lang="ja-JP" altLang="en-US" sz="1400" dirty="0">
                <a:latin typeface="Meiryo UI" panose="020B0604030504040204" pitchFamily="50" charset="-128"/>
                <a:ea typeface="Meiryo UI" panose="020B0604030504040204" pitchFamily="50" charset="-128"/>
              </a:rPr>
              <a:t>です。</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一送からの請求にあたり、円滑な運用の観点から、</a:t>
            </a:r>
            <a:r>
              <a:rPr lang="ja-JP" altLang="en-US" sz="1400" b="1" u="sng" dirty="0">
                <a:latin typeface="Meiryo UI" panose="020B0604030504040204" pitchFamily="50" charset="-128"/>
                <a:ea typeface="Meiryo UI" panose="020B0604030504040204" pitchFamily="50" charset="-128"/>
              </a:rPr>
              <a:t>発電契約者さまから一送に対し、相殺可否について、速やかに報告いただくことが望ましい</a:t>
            </a:r>
            <a:r>
              <a:rPr lang="ja-JP" altLang="en-US" sz="1400" dirty="0">
                <a:latin typeface="Meiryo UI" panose="020B0604030504040204" pitchFamily="50" charset="-128"/>
                <a:ea typeface="Meiryo UI" panose="020B0604030504040204" pitchFamily="50" charset="-128"/>
              </a:rPr>
              <a:t>です。</a:t>
            </a:r>
            <a:endParaRPr lang="en-US" altLang="ja-JP" sz="1400" dirty="0">
              <a:latin typeface="Meiryo UI" panose="020B0604030504040204" pitchFamily="50" charset="-128"/>
              <a:ea typeface="Meiryo UI" panose="020B0604030504040204" pitchFamily="50" charset="-128"/>
            </a:endParaRPr>
          </a:p>
        </p:txBody>
      </p:sp>
      <p:sp>
        <p:nvSpPr>
          <p:cNvPr id="36" name="正方形/長方形 35"/>
          <p:cNvSpPr/>
          <p:nvPr/>
        </p:nvSpPr>
        <p:spPr bwMode="auto">
          <a:xfrm>
            <a:off x="615435" y="5941408"/>
            <a:ext cx="4581588" cy="622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168206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Text Box 41"/>
          <p:cNvSpPr txBox="1">
            <a:spLocks noChangeArrowheads="1"/>
          </p:cNvSpPr>
          <p:nvPr/>
        </p:nvSpPr>
        <p:spPr bwMode="auto">
          <a:xfrm>
            <a:off x="0" y="12879"/>
            <a:ext cx="9144000" cy="400110"/>
          </a:xfrm>
          <a:prstGeom prst="rect">
            <a:avLst/>
          </a:prstGeom>
          <a:noFill/>
          <a:ln>
            <a:noFill/>
          </a:ln>
          <a:effec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一送と発電契約者さま間で授受を行うデータについて</a:t>
            </a:r>
          </a:p>
        </p:txBody>
      </p:sp>
      <p:sp>
        <p:nvSpPr>
          <p:cNvPr id="5" name="スライド番号プレースホルダー 4"/>
          <p:cNvSpPr>
            <a:spLocks noGrp="1"/>
          </p:cNvSpPr>
          <p:nvPr>
            <p:ph type="sldNum" sz="quarter" idx="12"/>
          </p:nvPr>
        </p:nvSpPr>
        <p:spPr/>
        <p:txBody>
          <a:bodyPr/>
          <a:lstStyle/>
          <a:p>
            <a:fld id="{7D38C54E-FB2F-40CE-9E4F-7C33132060C8}" type="slidenum">
              <a:rPr lang="ja-JP" altLang="en-US" smtClean="0"/>
              <a:pPr/>
              <a:t>5</a:t>
            </a:fld>
            <a:endParaRPr lang="ja-JP" altLang="en-US"/>
          </a:p>
        </p:txBody>
      </p:sp>
      <p:sp>
        <p:nvSpPr>
          <p:cNvPr id="17" name="正方形/長方形 16"/>
          <p:cNvSpPr/>
          <p:nvPr/>
        </p:nvSpPr>
        <p:spPr bwMode="auto">
          <a:xfrm>
            <a:off x="1236373" y="2385422"/>
            <a:ext cx="6555346" cy="1652115"/>
          </a:xfrm>
          <a:prstGeom prst="rect">
            <a:avLst/>
          </a:prstGeom>
          <a:noFill/>
          <a:ln w="12700" cap="flat" cmpd="sng" algn="ctr">
            <a:solidFill>
              <a:schemeClr val="tx1">
                <a:lumMod val="95000"/>
                <a:lumOff val="5000"/>
              </a:schemeClr>
            </a:solidFill>
            <a:prstDash val="solid"/>
            <a:round/>
            <a:headEnd type="none" w="sm" len="sm"/>
            <a:tailEnd type="none" w="sm" len="sm"/>
          </a:ln>
          <a:effectLst/>
        </p:spPr>
        <p:txBody>
          <a:bodyPr rtlCol="0" anchor="ctr"/>
          <a:lstStyle/>
          <a:p>
            <a:pPr marL="342900" indent="-342900" algn="ctr" eaLnBrk="1" hangingPunct="1">
              <a:buFont typeface="Wingdings" panose="05000000000000000000" pitchFamily="2" charset="2"/>
              <a:buChar char="n"/>
            </a:pPr>
            <a:endParaRPr kumimoji="1" lang="ja-JP" altLang="en-US" b="1" dirty="0">
              <a:latin typeface="Meiryo UI" panose="020B0604030504040204" pitchFamily="50" charset="-128"/>
              <a:ea typeface="Meiryo UI" panose="020B0604030504040204" pitchFamily="50" charset="-128"/>
            </a:endParaRPr>
          </a:p>
        </p:txBody>
      </p:sp>
      <p:sp>
        <p:nvSpPr>
          <p:cNvPr id="18" name="正方形/長方形 17"/>
          <p:cNvSpPr/>
          <p:nvPr/>
        </p:nvSpPr>
        <p:spPr bwMode="auto">
          <a:xfrm>
            <a:off x="2004464" y="2708096"/>
            <a:ext cx="2808000" cy="368376"/>
          </a:xfrm>
          <a:prstGeom prst="rect">
            <a:avLst/>
          </a:prstGeom>
          <a:solidFill>
            <a:schemeClr val="bg1"/>
          </a:solidFill>
          <a:ln w="95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1600" dirty="0">
                <a:solidFill>
                  <a:sysClr val="windowText" lastClr="000000"/>
                </a:solidFill>
                <a:latin typeface="Meiryo UI" panose="020B0604030504040204" pitchFamily="50" charset="-128"/>
                <a:ea typeface="Meiryo UI" panose="020B0604030504040204" pitchFamily="50" charset="-128"/>
              </a:rPr>
              <a:t>①　発電側課金等総括表</a:t>
            </a:r>
          </a:p>
        </p:txBody>
      </p:sp>
      <p:sp>
        <p:nvSpPr>
          <p:cNvPr id="20" name="正方形/長方形 19"/>
          <p:cNvSpPr/>
          <p:nvPr/>
        </p:nvSpPr>
        <p:spPr bwMode="auto">
          <a:xfrm>
            <a:off x="4288686" y="3580214"/>
            <a:ext cx="2965553" cy="368376"/>
          </a:xfrm>
          <a:prstGeom prst="rect">
            <a:avLst/>
          </a:prstGeom>
          <a:solidFill>
            <a:schemeClr val="bg1"/>
          </a:solidFill>
          <a:ln w="95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dirty="0">
                <a:solidFill>
                  <a:sysClr val="windowText" lastClr="000000"/>
                </a:solidFill>
                <a:latin typeface="Meiryo UI" panose="020B0604030504040204" pitchFamily="50" charset="-128"/>
                <a:ea typeface="Meiryo UI" panose="020B0604030504040204" pitchFamily="50" charset="-128"/>
              </a:rPr>
              <a:t>③　</a:t>
            </a:r>
            <a:r>
              <a:rPr lang="zh-TW" altLang="en-US" sz="1600" dirty="0">
                <a:solidFill>
                  <a:sysClr val="windowText" lastClr="000000"/>
                </a:solidFill>
                <a:latin typeface="Meiryo UI" panose="020B0604030504040204" pitchFamily="50" charset="-128"/>
                <a:ea typeface="Meiryo UI" panose="020B0604030504040204" pitchFamily="50" charset="-128"/>
              </a:rPr>
              <a:t>代理回収結果一覧</a:t>
            </a:r>
            <a:endParaRPr lang="en-US" altLang="ja-JP" sz="1600" dirty="0">
              <a:solidFill>
                <a:sysClr val="windowText" lastClr="000000"/>
              </a:solidFill>
              <a:latin typeface="Meiryo UI" panose="020B0604030504040204" pitchFamily="50" charset="-128"/>
              <a:ea typeface="Meiryo UI" panose="020B0604030504040204" pitchFamily="50" charset="-128"/>
            </a:endParaRPr>
          </a:p>
        </p:txBody>
      </p:sp>
      <p:cxnSp>
        <p:nvCxnSpPr>
          <p:cNvPr id="21" name="カギ線コネクタ 20"/>
          <p:cNvCxnSpPr>
            <a:cxnSpLocks/>
            <a:stCxn id="18" idx="2"/>
            <a:endCxn id="23" idx="1"/>
          </p:cNvCxnSpPr>
          <p:nvPr/>
        </p:nvCxnSpPr>
        <p:spPr bwMode="auto">
          <a:xfrm rot="16200000" flipH="1">
            <a:off x="3719248" y="2765687"/>
            <a:ext cx="258654" cy="880223"/>
          </a:xfrm>
          <a:prstGeom prst="bentConnector2">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正方形/長方形 22"/>
          <p:cNvSpPr/>
          <p:nvPr/>
        </p:nvSpPr>
        <p:spPr bwMode="auto">
          <a:xfrm>
            <a:off x="4288687" y="3150938"/>
            <a:ext cx="2965552" cy="368376"/>
          </a:xfrm>
          <a:prstGeom prst="rect">
            <a:avLst/>
          </a:prstGeom>
          <a:solidFill>
            <a:schemeClr val="bg1"/>
          </a:solidFill>
          <a:ln w="95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dirty="0">
                <a:solidFill>
                  <a:sysClr val="windowText" lastClr="000000"/>
                </a:solidFill>
                <a:latin typeface="Meiryo UI" panose="020B0604030504040204" pitchFamily="50" charset="-128"/>
                <a:ea typeface="Meiryo UI" panose="020B0604030504040204" pitchFamily="50" charset="-128"/>
              </a:rPr>
              <a:t>②　計算結果明細一覧</a:t>
            </a:r>
            <a:endParaRPr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27" name="正方形/長方形 26"/>
          <p:cNvSpPr/>
          <p:nvPr/>
        </p:nvSpPr>
        <p:spPr bwMode="auto">
          <a:xfrm>
            <a:off x="1280588" y="2404786"/>
            <a:ext cx="2967641" cy="235706"/>
          </a:xfrm>
          <a:prstGeom prst="rect">
            <a:avLst/>
          </a:prstGeom>
          <a:noFill/>
          <a:ln w="12700" cap="flat" cmpd="sng" algn="ctr">
            <a:noFill/>
            <a:prstDash val="solid"/>
            <a:round/>
            <a:headEnd type="none" w="sm" len="sm"/>
            <a:tailEnd type="none" w="sm" len="sm"/>
          </a:ln>
          <a:effectLst/>
        </p:spPr>
        <p:txBody>
          <a:bodyPr rtlCol="0" anchor="ctr"/>
          <a:lstStyle/>
          <a:p>
            <a:pPr algn="ctr" eaLnBrk="1" hangingPunct="1"/>
            <a:r>
              <a:rPr lang="en-US" altLang="ja-JP" sz="1600" dirty="0">
                <a:solidFill>
                  <a:sysClr val="windowText" lastClr="000000"/>
                </a:solidFill>
                <a:latin typeface="Meiryo UI" panose="020B0604030504040204" pitchFamily="50" charset="-128"/>
                <a:ea typeface="Meiryo UI" panose="020B0604030504040204" pitchFamily="50" charset="-128"/>
              </a:rPr>
              <a:t>YYYYMMDD_KAKIN_XX.ZIP</a:t>
            </a:r>
            <a:endParaRPr kumimoji="1" lang="ja-JP" altLang="en-US" sz="1600" dirty="0">
              <a:solidFill>
                <a:sysClr val="windowText" lastClr="000000"/>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3ED01ECE-DF9D-4154-A520-134186A4CA54}"/>
              </a:ext>
            </a:extLst>
          </p:cNvPr>
          <p:cNvSpPr txBox="1"/>
          <p:nvPr/>
        </p:nvSpPr>
        <p:spPr>
          <a:xfrm>
            <a:off x="153987" y="598527"/>
            <a:ext cx="8836025" cy="1400503"/>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a:lnSpc>
                <a:spcPct val="110000"/>
              </a:lnSpc>
              <a:spcBef>
                <a:spcPct val="25000"/>
              </a:spcBef>
              <a:buFont typeface="Wingdings" panose="05000000000000000000" pitchFamily="2" charset="2"/>
              <a:buChar char="n"/>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発電契約者さま</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由で発電側課金をお支払いいただくにあたり、以下のデータについて、一送と発電契約者さま間でやりとりをしていただきます。授受を行うデータの構成・用途は以下のとおりです。（授受を行うデータ一式について、以下、「計算結果データ」といたし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10000"/>
              </a:lnSpc>
              <a:spcBef>
                <a:spcPct val="25000"/>
              </a:spcBef>
              <a:buFont typeface="Wingdings" panose="05000000000000000000" pitchFamily="2" charset="2"/>
              <a:buChar char="n"/>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計算結果データは、検針日単位で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ZIP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ファイル化し、一送のシステム上に公開いたします。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442913">
              <a:lnSpc>
                <a:spcPct val="110000"/>
              </a:lnSpc>
              <a:spcBef>
                <a:spcPts val="0"/>
              </a:spcBef>
              <a:defRP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北海道電力ネットワークにおいては、システム仕様上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ZIP</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ファイル化が不可のため各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Excel</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ファイルを個別に公開。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カギ線コネクタ 20">
            <a:extLst>
              <a:ext uri="{FF2B5EF4-FFF2-40B4-BE49-F238E27FC236}">
                <a16:creationId xmlns:a16="http://schemas.microsoft.com/office/drawing/2014/main" id="{7014A50A-8832-4C1C-A852-F49A9E51A419}"/>
              </a:ext>
            </a:extLst>
          </p:cNvPr>
          <p:cNvCxnSpPr>
            <a:cxnSpLocks/>
            <a:stCxn id="18" idx="2"/>
            <a:endCxn id="20" idx="1"/>
          </p:cNvCxnSpPr>
          <p:nvPr/>
        </p:nvCxnSpPr>
        <p:spPr bwMode="auto">
          <a:xfrm rot="16200000" flipH="1">
            <a:off x="3504610" y="2980326"/>
            <a:ext cx="687930" cy="880222"/>
          </a:xfrm>
          <a:prstGeom prst="bentConnector2">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2" name="表 2">
            <a:extLst>
              <a:ext uri="{FF2B5EF4-FFF2-40B4-BE49-F238E27FC236}">
                <a16:creationId xmlns:a16="http://schemas.microsoft.com/office/drawing/2014/main" id="{5E5879F8-2BA2-4390-85A2-1FD321A00ABE}"/>
              </a:ext>
            </a:extLst>
          </p:cNvPr>
          <p:cNvGraphicFramePr>
            <a:graphicFrameLocks noGrp="1"/>
          </p:cNvGraphicFramePr>
          <p:nvPr/>
        </p:nvGraphicFramePr>
        <p:xfrm>
          <a:off x="87796" y="4364355"/>
          <a:ext cx="8973654" cy="2407920"/>
        </p:xfrm>
        <a:graphic>
          <a:graphicData uri="http://schemas.openxmlformats.org/drawingml/2006/table">
            <a:tbl>
              <a:tblPr firstRow="1" bandRow="1">
                <a:tableStyleId>{5C22544A-7EE6-4342-B048-85BDC9FD1C3A}</a:tableStyleId>
              </a:tblPr>
              <a:tblGrid>
                <a:gridCol w="981150">
                  <a:extLst>
                    <a:ext uri="{9D8B030D-6E8A-4147-A177-3AD203B41FA5}">
                      <a16:colId xmlns:a16="http://schemas.microsoft.com/office/drawing/2014/main" val="20000"/>
                    </a:ext>
                  </a:extLst>
                </a:gridCol>
                <a:gridCol w="820814">
                  <a:extLst>
                    <a:ext uri="{9D8B030D-6E8A-4147-A177-3AD203B41FA5}">
                      <a16:colId xmlns:a16="http://schemas.microsoft.com/office/drawing/2014/main" val="20001"/>
                    </a:ext>
                  </a:extLst>
                </a:gridCol>
                <a:gridCol w="2519680">
                  <a:extLst>
                    <a:ext uri="{9D8B030D-6E8A-4147-A177-3AD203B41FA5}">
                      <a16:colId xmlns:a16="http://schemas.microsoft.com/office/drawing/2014/main" val="3161913810"/>
                    </a:ext>
                  </a:extLst>
                </a:gridCol>
                <a:gridCol w="4652010">
                  <a:extLst>
                    <a:ext uri="{9D8B030D-6E8A-4147-A177-3AD203B41FA5}">
                      <a16:colId xmlns:a16="http://schemas.microsoft.com/office/drawing/2014/main" val="3647009624"/>
                    </a:ext>
                  </a:extLst>
                </a:gridCol>
              </a:tblGrid>
              <a:tr h="0">
                <a:tc>
                  <a:txBody>
                    <a:bodyPr/>
                    <a:lstStyle/>
                    <a:p>
                      <a:pPr algn="ctr"/>
                      <a:r>
                        <a:rPr kumimoji="1" lang="ja-JP" altLang="en-US" sz="1600" dirty="0">
                          <a:latin typeface="Meiryo UI" panose="020B0604030504040204" pitchFamily="50" charset="-128"/>
                          <a:ea typeface="Meiryo UI" panose="020B0604030504040204" pitchFamily="50" charset="-128"/>
                        </a:rPr>
                        <a:t>送り手</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受け手</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帳票名称</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2329095714"/>
                  </a:ext>
                </a:extLst>
              </a:tr>
              <a:tr h="0">
                <a:tc rowSpan="3">
                  <a:txBody>
                    <a:bodyPr/>
                    <a:lstStyle/>
                    <a:p>
                      <a:pPr marL="0" indent="0" algn="ctr">
                        <a:buFont typeface="+mj-ea"/>
                        <a:buNone/>
                      </a:pPr>
                      <a:r>
                        <a:rPr lang="ja-JP" altLang="en-US" sz="1600" dirty="0">
                          <a:latin typeface="Meiryo UI" pitchFamily="50" charset="-128"/>
                          <a:ea typeface="Meiryo UI" pitchFamily="50" charset="-128"/>
                          <a:cs typeface="Meiryo UI" pitchFamily="50" charset="-128"/>
                        </a:rPr>
                        <a:t>一送</a:t>
                      </a:r>
                      <a:endParaRPr kumimoji="1" lang="ja-JP" altLang="en-US" sz="1600" dirty="0">
                        <a:latin typeface="Meiryo UI" panose="020B0604030504040204" pitchFamily="50" charset="-128"/>
                        <a:ea typeface="Meiryo UI" panose="020B0604030504040204" pitchFamily="50" charset="-128"/>
                      </a:endParaRPr>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 typeface="+mj-ea"/>
                        <a:buNone/>
                        <a:tabLst/>
                        <a:defRPr/>
                      </a:pPr>
                      <a:r>
                        <a:rPr lang="ja-JP" altLang="en-US" sz="1600" dirty="0">
                          <a:latin typeface="Meiryo UI" pitchFamily="50" charset="-128"/>
                          <a:ea typeface="Meiryo UI" pitchFamily="50" charset="-128"/>
                          <a:cs typeface="Meiryo UI" pitchFamily="50" charset="-128"/>
                        </a:rPr>
                        <a:t>発電</a:t>
                      </a:r>
                      <a:endParaRPr lang="en-US" altLang="ja-JP" sz="1600" dirty="0">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 typeface="+mj-ea"/>
                        <a:buNone/>
                        <a:tabLst/>
                        <a:defRPr/>
                      </a:pPr>
                      <a:r>
                        <a:rPr lang="ja-JP" altLang="en-US" sz="1600" dirty="0">
                          <a:latin typeface="Meiryo UI" pitchFamily="50" charset="-128"/>
                          <a:ea typeface="Meiryo UI" pitchFamily="50" charset="-128"/>
                          <a:cs typeface="Meiryo UI" pitchFamily="50" charset="-128"/>
                        </a:rPr>
                        <a:t>契約者</a:t>
                      </a:r>
                      <a:endParaRPr lang="en-US" altLang="ja-JP" sz="1600" dirty="0">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 typeface="+mj-ea"/>
                        <a:buNone/>
                        <a:tabLst/>
                        <a:defRPr/>
                      </a:pPr>
                      <a:r>
                        <a:rPr lang="ja-JP" altLang="en-US" sz="1600" dirty="0">
                          <a:latin typeface="Meiryo UI" pitchFamily="50" charset="-128"/>
                          <a:ea typeface="Meiryo UI" pitchFamily="50" charset="-128"/>
                          <a:cs typeface="Meiryo UI" pitchFamily="50" charset="-128"/>
                        </a:rPr>
                        <a:t>さま</a:t>
                      </a:r>
                      <a:endParaRPr kumimoji="1" lang="ja-JP" altLang="en-US" sz="1600" dirty="0">
                        <a:latin typeface="Meiryo UI" panose="020B0604030504040204" pitchFamily="50" charset="-128"/>
                        <a:ea typeface="Meiryo UI" panose="020B0604030504040204" pitchFamily="50" charset="-128"/>
                      </a:endParaRPr>
                    </a:p>
                    <a:p>
                      <a:pPr marL="0" indent="0" algn="ctr">
                        <a:buFont typeface="+mj-ea"/>
                        <a:buNone/>
                      </a:pP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marL="0" indent="0">
                        <a:buFont typeface="+mj-ea"/>
                        <a:buNone/>
                      </a:pPr>
                      <a:r>
                        <a:rPr lang="ja-JP" altLang="en-US" sz="1600" dirty="0">
                          <a:latin typeface="Meiryo UI" pitchFamily="50" charset="-128"/>
                          <a:ea typeface="Meiryo UI" pitchFamily="50" charset="-128"/>
                          <a:cs typeface="Meiryo UI" pitchFamily="50" charset="-128"/>
                        </a:rPr>
                        <a:t>①発電側課金等総括表</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r>
                        <a:rPr lang="ja-JP" altLang="en-US" sz="1600" dirty="0">
                          <a:latin typeface="Meiryo UI" pitchFamily="50" charset="-128"/>
                          <a:ea typeface="Meiryo UI" pitchFamily="50" charset="-128"/>
                          <a:cs typeface="Meiryo UI" pitchFamily="50" charset="-128"/>
                        </a:rPr>
                        <a:t>請求総額のほか、支払期日などを記載した帳票</a:t>
                      </a:r>
                      <a:endParaRPr lang="en-US" altLang="ja-JP" sz="16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714039789"/>
                  </a:ext>
                </a:extLst>
              </a:tr>
              <a:tr h="0">
                <a:tc vMerge="1">
                  <a:txBody>
                    <a:bodyPr/>
                    <a:lstStyle/>
                    <a:p>
                      <a:pPr marL="0" indent="0">
                        <a:buFont typeface="+mj-ea"/>
                        <a:buNone/>
                      </a:pPr>
                      <a:endParaRPr kumimoji="1" lang="en-US" altLang="ja-JP" sz="1400" dirty="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p>
                      <a:pPr marL="0" indent="0">
                        <a:buFont typeface="+mj-ea"/>
                        <a:buNone/>
                      </a:pPr>
                      <a:r>
                        <a:rPr lang="ja-JP" altLang="en-US" sz="1600" dirty="0">
                          <a:latin typeface="Meiryo UI" pitchFamily="50" charset="-128"/>
                          <a:ea typeface="Meiryo UI" pitchFamily="50" charset="-128"/>
                          <a:cs typeface="Meiryo UI" pitchFamily="50" charset="-128"/>
                        </a:rPr>
                        <a:t>②計算結果明細一覧</a:t>
                      </a:r>
                      <a:endParaRPr kumimoji="1" lang="en-US" altLang="ja-JP" sz="1600" dirty="0">
                        <a:latin typeface="Meiryo UI" panose="020B0604030504040204" pitchFamily="50" charset="-128"/>
                        <a:ea typeface="Meiryo UI" panose="020B0604030504040204" pitchFamily="50" charset="-128"/>
                      </a:endParaRPr>
                    </a:p>
                  </a:txBody>
                  <a:tcPr anchor="ctr"/>
                </a:tc>
                <a:tc>
                  <a:txBody>
                    <a:bodyPr/>
                    <a:lstStyle/>
                    <a:p>
                      <a:r>
                        <a:rPr lang="ja-JP" altLang="en-US" sz="1600" dirty="0">
                          <a:latin typeface="Meiryo UI" pitchFamily="50" charset="-128"/>
                          <a:ea typeface="Meiryo UI" pitchFamily="50" charset="-128"/>
                          <a:cs typeface="Meiryo UI" pitchFamily="50" charset="-128"/>
                        </a:rPr>
                        <a:t>発電者さま個別の請求内容を記載した帳票</a:t>
                      </a:r>
                      <a:endParaRPr lang="en-US" altLang="ja-JP" sz="1600" dirty="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（①の明細）</a:t>
                      </a:r>
                      <a:endParaRPr lang="en-US" altLang="ja-JP" sz="16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306281422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 typeface="+mj-ea"/>
                        <a:buNone/>
                        <a:tabLst/>
                        <a:defRPr/>
                      </a:pPr>
                      <a:endParaRPr kumimoji="1" lang="en-US" altLang="ja-JP" sz="1400" dirty="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ea"/>
                        <a:buNone/>
                        <a:tabLst/>
                        <a:defRPr/>
                      </a:pPr>
                      <a:r>
                        <a:rPr lang="ja-JP" altLang="en-US" sz="1600" dirty="0">
                          <a:latin typeface="Meiryo UI" pitchFamily="50" charset="-128"/>
                          <a:ea typeface="Meiryo UI" pitchFamily="50" charset="-128"/>
                          <a:cs typeface="Meiryo UI" pitchFamily="50" charset="-128"/>
                        </a:rPr>
                        <a:t>③</a:t>
                      </a:r>
                      <a:r>
                        <a:rPr lang="zh-TW" altLang="en-US" sz="1600" dirty="0">
                          <a:latin typeface="Meiryo UI" pitchFamily="50" charset="-128"/>
                          <a:ea typeface="Meiryo UI" pitchFamily="50" charset="-128"/>
                          <a:cs typeface="Meiryo UI" pitchFamily="50" charset="-128"/>
                        </a:rPr>
                        <a:t>代理回収結果一覧</a:t>
                      </a:r>
                      <a:endParaRPr kumimoji="1" lang="en-US" altLang="ja-JP" sz="1600" dirty="0">
                        <a:latin typeface="Meiryo UI" panose="020B0604030504040204" pitchFamily="50" charset="-128"/>
                        <a:ea typeface="Meiryo UI" panose="020B0604030504040204" pitchFamily="50" charset="-128"/>
                      </a:endParaRPr>
                    </a:p>
                  </a:txBody>
                  <a:tcPr anchor="ctr"/>
                </a:tc>
                <a:tc>
                  <a:txBody>
                    <a:bodyPr/>
                    <a:lstStyle/>
                    <a:p>
                      <a:r>
                        <a:rPr lang="ja-JP" altLang="en-US" sz="1600" dirty="0">
                          <a:latin typeface="Meiryo UI" pitchFamily="50" charset="-128"/>
                          <a:ea typeface="Meiryo UI" pitchFamily="50" charset="-128"/>
                          <a:cs typeface="Meiryo UI" pitchFamily="50" charset="-128"/>
                        </a:rPr>
                        <a:t>発電契約者さまに、相殺可否等を回答いただくための帳票</a:t>
                      </a:r>
                      <a:endParaRPr lang="en-US" altLang="ja-JP" sz="1600" dirty="0">
                        <a:latin typeface="Meiryo UI" pitchFamily="50" charset="-128"/>
                        <a:ea typeface="Meiryo UI" pitchFamily="50" charset="-128"/>
                        <a:cs typeface="Meiryo UI" pitchFamily="50" charset="-128"/>
                      </a:endParaRPr>
                    </a:p>
                  </a:txBody>
                  <a:tcPr/>
                </a:tc>
                <a:extLst>
                  <a:ext uri="{0D108BD9-81ED-4DB2-BD59-A6C34878D82A}">
                    <a16:rowId xmlns:a16="http://schemas.microsoft.com/office/drawing/2014/main" val="10003"/>
                  </a:ext>
                </a:extLst>
              </a:tr>
              <a:tr h="370840">
                <a:tc>
                  <a:txBody>
                    <a:bodyPr/>
                    <a:lstStyle/>
                    <a:p>
                      <a:pPr marL="0" indent="0" algn="ctr">
                        <a:buFont typeface="+mj-ea"/>
                        <a:buNone/>
                      </a:pPr>
                      <a:r>
                        <a:rPr lang="ja-JP" altLang="en-US" sz="1600" dirty="0">
                          <a:latin typeface="Meiryo UI" pitchFamily="50" charset="-128"/>
                          <a:ea typeface="Meiryo UI" pitchFamily="50" charset="-128"/>
                          <a:cs typeface="Meiryo UI" pitchFamily="50" charset="-128"/>
                        </a:rPr>
                        <a:t>発電契約者さま</a:t>
                      </a:r>
                      <a:r>
                        <a:rPr lang="en-US" altLang="ja-JP" sz="1600" dirty="0">
                          <a:latin typeface="Meiryo UI" pitchFamily="50" charset="-128"/>
                          <a:ea typeface="Meiryo UI" pitchFamily="50" charset="-128"/>
                          <a:cs typeface="Meiryo UI" pitchFamily="50" charset="-128"/>
                        </a:rPr>
                        <a:t> </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ea"/>
                        <a:buNone/>
                        <a:tabLst/>
                        <a:defRPr/>
                      </a:pPr>
                      <a:r>
                        <a:rPr lang="ja-JP" altLang="en-US" sz="1600" dirty="0">
                          <a:latin typeface="Meiryo UI" pitchFamily="50" charset="-128"/>
                          <a:ea typeface="Meiryo UI" pitchFamily="50" charset="-128"/>
                          <a:cs typeface="Meiryo UI" pitchFamily="50" charset="-128"/>
                        </a:rPr>
                        <a:t>一送</a:t>
                      </a:r>
                      <a:r>
                        <a:rPr lang="en-US" altLang="ja-JP" sz="1600" dirty="0">
                          <a:latin typeface="Meiryo UI" pitchFamily="50" charset="-128"/>
                          <a:ea typeface="Meiryo UI" pitchFamily="50" charset="-128"/>
                          <a:cs typeface="Meiryo UI" pitchFamily="50" charset="-128"/>
                        </a:rPr>
                        <a:t> </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mj-ea"/>
                        <a:buNone/>
                        <a:tabLst/>
                        <a:defRPr/>
                      </a:pPr>
                      <a:r>
                        <a:rPr lang="ja-JP" altLang="en-US" sz="1600" dirty="0">
                          <a:latin typeface="Meiryo UI" pitchFamily="50" charset="-128"/>
                          <a:ea typeface="Meiryo UI" pitchFamily="50" charset="-128"/>
                          <a:cs typeface="Meiryo UI" pitchFamily="50" charset="-128"/>
                        </a:rPr>
                        <a:t>③‘ </a:t>
                      </a:r>
                      <a:r>
                        <a:rPr lang="zh-TW" altLang="en-US" sz="1600" dirty="0">
                          <a:latin typeface="Meiryo UI" pitchFamily="50" charset="-128"/>
                          <a:ea typeface="Meiryo UI" pitchFamily="50" charset="-128"/>
                          <a:cs typeface="Meiryo UI" pitchFamily="50" charset="-128"/>
                        </a:rPr>
                        <a:t>代理回収結果一覧</a:t>
                      </a:r>
                      <a:endParaRPr kumimoji="1" lang="en-US" altLang="ja-JP" sz="1600" dirty="0">
                        <a:latin typeface="Meiryo UI" panose="020B0604030504040204" pitchFamily="50" charset="-128"/>
                        <a:ea typeface="Meiryo UI" panose="020B0604030504040204" pitchFamily="50" charset="-128"/>
                      </a:endParaRPr>
                    </a:p>
                  </a:txBody>
                  <a:tcPr anchor="ctr"/>
                </a:tc>
                <a:tc>
                  <a:txBody>
                    <a:bodyPr/>
                    <a:lstStyle/>
                    <a:p>
                      <a:r>
                        <a:rPr lang="ja-JP" altLang="en-US" sz="1600" dirty="0">
                          <a:latin typeface="Meiryo UI" pitchFamily="50" charset="-128"/>
                          <a:ea typeface="Meiryo UI" pitchFamily="50" charset="-128"/>
                          <a:cs typeface="Meiryo UI" pitchFamily="50" charset="-128"/>
                        </a:rPr>
                        <a:t>発電契約者さまが、相殺可否等を回答するための帳票　</a:t>
                      </a:r>
                      <a:endParaRPr lang="en-US" altLang="ja-JP" sz="1600" dirty="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上記③に回答を入力のうえ、ご返却ください） </a:t>
                      </a:r>
                      <a:endParaRPr lang="en-US" altLang="ja-JP" sz="1600" dirty="0">
                        <a:latin typeface="Meiryo UI" pitchFamily="50" charset="-128"/>
                        <a:ea typeface="Meiryo UI" pitchFamily="50" charset="-128"/>
                        <a:cs typeface="Meiryo UI" pitchFamily="50" charset="-128"/>
                      </a:endParaRPr>
                    </a:p>
                  </a:txBody>
                  <a:tcPr/>
                </a:tc>
                <a:extLst>
                  <a:ext uri="{0D108BD9-81ED-4DB2-BD59-A6C34878D82A}">
                    <a16:rowId xmlns:a16="http://schemas.microsoft.com/office/drawing/2014/main" val="10004"/>
                  </a:ext>
                </a:extLst>
              </a:tr>
            </a:tbl>
          </a:graphicData>
        </a:graphic>
      </p:graphicFrame>
      <p:sp>
        <p:nvSpPr>
          <p:cNvPr id="24" name="正方形/長方形 23">
            <a:extLst>
              <a:ext uri="{FF2B5EF4-FFF2-40B4-BE49-F238E27FC236}">
                <a16:creationId xmlns:a16="http://schemas.microsoft.com/office/drawing/2014/main" id="{B3276332-21E7-477D-B8FE-7145F786E412}"/>
              </a:ext>
            </a:extLst>
          </p:cNvPr>
          <p:cNvSpPr/>
          <p:nvPr/>
        </p:nvSpPr>
        <p:spPr bwMode="auto">
          <a:xfrm>
            <a:off x="393226" y="1986911"/>
            <a:ext cx="8174955" cy="354461"/>
          </a:xfrm>
          <a:prstGeom prst="rect">
            <a:avLst/>
          </a:prstGeom>
          <a:noFill/>
          <a:ln w="12700" cap="flat" cmpd="sng" algn="ctr">
            <a:noFill/>
            <a:prstDash val="solid"/>
            <a:round/>
            <a:headEnd type="none" w="sm" len="sm"/>
            <a:tailEnd type="none" w="sm" len="sm"/>
          </a:ln>
          <a:effectLst/>
        </p:spPr>
        <p:txBody>
          <a:bodyPr rtlCol="0" anchor="ctr"/>
          <a:lstStyle/>
          <a:p>
            <a:pPr algn="ctr" eaLnBrk="1" hangingPunct="1"/>
            <a:r>
              <a:rPr lang="ja-JP" altLang="en-US" sz="1600" dirty="0">
                <a:solidFill>
                  <a:sysClr val="windowText" lastClr="000000"/>
                </a:solidFill>
                <a:latin typeface="Meiryo UI" panose="020B0604030504040204" pitchFamily="50" charset="-128"/>
                <a:ea typeface="Meiryo UI" panose="020B0604030504040204" pitchFamily="50" charset="-128"/>
              </a:rPr>
              <a:t>計算結果</a:t>
            </a:r>
            <a:r>
              <a:rPr kumimoji="1" lang="ja-JP" altLang="en-US" sz="1600" dirty="0">
                <a:solidFill>
                  <a:sysClr val="windowText" lastClr="000000"/>
                </a:solidFill>
                <a:latin typeface="Meiryo UI" panose="020B0604030504040204" pitchFamily="50" charset="-128"/>
                <a:ea typeface="Meiryo UI" panose="020B0604030504040204" pitchFamily="50" charset="-128"/>
              </a:rPr>
              <a:t>データの構成イメージ（</a:t>
            </a:r>
            <a:r>
              <a:rPr lang="ja-JP" altLang="en-US" sz="1600" dirty="0">
                <a:solidFill>
                  <a:sysClr val="windowText" lastClr="000000"/>
                </a:solidFill>
                <a:latin typeface="Meiryo UI" panose="020B0604030504040204" pitchFamily="50" charset="-128"/>
                <a:ea typeface="Meiryo UI" panose="020B0604030504040204" pitchFamily="50" charset="-128"/>
              </a:rPr>
              <a:t>相殺／個別請求の場合いずれ</a:t>
            </a:r>
            <a:r>
              <a:rPr lang="ja-JP" altLang="en-US" sz="1600" dirty="0">
                <a:latin typeface="Meiryo UI" panose="020B0604030504040204" pitchFamily="50" charset="-128"/>
                <a:ea typeface="Meiryo UI" panose="020B0604030504040204" pitchFamily="50" charset="-128"/>
              </a:rPr>
              <a:t>も共通、原則</a:t>
            </a:r>
            <a:r>
              <a:rPr lang="en-US" altLang="ja-JP" sz="1600" dirty="0">
                <a:latin typeface="Meiryo UI" panose="020B0604030504040204" pitchFamily="50" charset="-128"/>
                <a:ea typeface="Meiryo UI" panose="020B0604030504040204" pitchFamily="50" charset="-128"/>
              </a:rPr>
              <a:t>Excel</a:t>
            </a:r>
            <a:r>
              <a:rPr lang="ja-JP" altLang="en-US" sz="1600" dirty="0">
                <a:latin typeface="Meiryo UI" panose="020B0604030504040204" pitchFamily="50" charset="-128"/>
                <a:ea typeface="Meiryo UI" panose="020B0604030504040204" pitchFamily="50" charset="-128"/>
              </a:rPr>
              <a:t>で作成</a:t>
            </a:r>
            <a:r>
              <a:rPr lang="ja-JP" altLang="en-US" sz="1600" dirty="0">
                <a:solidFill>
                  <a:sysClr val="windowText" lastClr="000000"/>
                </a:solidFill>
                <a:latin typeface="Meiryo UI" panose="020B0604030504040204" pitchFamily="50" charset="-128"/>
                <a:ea typeface="Meiryo UI" panose="020B0604030504040204" pitchFamily="50" charset="-128"/>
              </a:rPr>
              <a:t>）</a:t>
            </a:r>
            <a:endParaRPr kumimoji="1" lang="ja-JP" altLang="en-US" sz="1600" dirty="0">
              <a:solidFill>
                <a:sysClr val="windowText" lastClr="000000"/>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B3276332-21E7-477D-B8FE-7145F786E412}"/>
              </a:ext>
            </a:extLst>
          </p:cNvPr>
          <p:cNvSpPr/>
          <p:nvPr/>
        </p:nvSpPr>
        <p:spPr bwMode="auto">
          <a:xfrm>
            <a:off x="52410" y="4020994"/>
            <a:ext cx="4839804" cy="384403"/>
          </a:xfrm>
          <a:prstGeom prst="rect">
            <a:avLst/>
          </a:prstGeom>
          <a:noFill/>
          <a:ln w="12700" cap="flat" cmpd="sng" algn="ctr">
            <a:noFill/>
            <a:prstDash val="solid"/>
            <a:round/>
            <a:headEnd type="none" w="sm" len="sm"/>
            <a:tailEnd type="none" w="sm" len="sm"/>
          </a:ln>
          <a:effectLst/>
        </p:spPr>
        <p:txBody>
          <a:bodyPr rtlCol="0" anchor="ctr"/>
          <a:lstStyle/>
          <a:p>
            <a:pPr eaLnBrk="1" hangingPunct="1"/>
            <a:r>
              <a:rPr kumimoji="1" lang="ja-JP" altLang="en-US" sz="1600" dirty="0">
                <a:solidFill>
                  <a:sysClr val="windowText" lastClr="000000"/>
                </a:solidFill>
                <a:latin typeface="Meiryo UI" panose="020B0604030504040204" pitchFamily="50" charset="-128"/>
                <a:ea typeface="Meiryo UI" panose="020B0604030504040204" pitchFamily="50" charset="-128"/>
              </a:rPr>
              <a:t>計算結果データの用途</a:t>
            </a:r>
          </a:p>
        </p:txBody>
      </p:sp>
      <p:sp>
        <p:nvSpPr>
          <p:cNvPr id="26" name="正方形/長方形 25">
            <a:extLst>
              <a:ext uri="{FF2B5EF4-FFF2-40B4-BE49-F238E27FC236}">
                <a16:creationId xmlns:a16="http://schemas.microsoft.com/office/drawing/2014/main" id="{B3276332-21E7-477D-B8FE-7145F786E412}"/>
              </a:ext>
            </a:extLst>
          </p:cNvPr>
          <p:cNvSpPr/>
          <p:nvPr/>
        </p:nvSpPr>
        <p:spPr bwMode="auto">
          <a:xfrm>
            <a:off x="4667638" y="2343891"/>
            <a:ext cx="3205544" cy="309997"/>
          </a:xfrm>
          <a:prstGeom prst="rect">
            <a:avLst/>
          </a:prstGeom>
          <a:noFill/>
          <a:ln w="12700" cap="flat" cmpd="sng" algn="ctr">
            <a:noFill/>
            <a:prstDash val="solid"/>
            <a:round/>
            <a:headEnd type="none" w="sm" len="sm"/>
            <a:tailEnd type="none" w="sm" len="sm"/>
          </a:ln>
          <a:effectLst/>
        </p:spPr>
        <p:txBody>
          <a:bodyPr rtlCol="0" anchor="ctr"/>
          <a:lstStyle/>
          <a:p>
            <a:pPr eaLnBrk="1" hangingPunct="1"/>
            <a:r>
              <a:rPr kumimoji="1" lang="en-US" altLang="ja-JP" sz="1400" dirty="0">
                <a:solidFill>
                  <a:sysClr val="windowText" lastClr="000000"/>
                </a:solidFill>
                <a:latin typeface="Meiryo UI" panose="020B0604030504040204" pitchFamily="50" charset="-128"/>
                <a:ea typeface="Meiryo UI" panose="020B0604030504040204" pitchFamily="50" charset="-128"/>
              </a:rPr>
              <a:t>※</a:t>
            </a:r>
            <a:r>
              <a:rPr lang="ja-JP" altLang="en-US" sz="1400" dirty="0">
                <a:solidFill>
                  <a:sysClr val="windowText" lastClr="000000"/>
                </a:solidFill>
                <a:latin typeface="Meiryo UI" panose="020B0604030504040204" pitchFamily="50" charset="-128"/>
                <a:ea typeface="Meiryo UI" panose="020B0604030504040204" pitchFamily="50" charset="-128"/>
              </a:rPr>
              <a:t>計算結果</a:t>
            </a:r>
            <a:r>
              <a:rPr kumimoji="1" lang="ja-JP" altLang="en-US" sz="1400" dirty="0">
                <a:solidFill>
                  <a:sysClr val="windowText" lastClr="000000"/>
                </a:solidFill>
                <a:latin typeface="Meiryo UI" panose="020B0604030504040204" pitchFamily="50" charset="-128"/>
                <a:ea typeface="Meiryo UI" panose="020B0604030504040204" pitchFamily="50" charset="-128"/>
              </a:rPr>
              <a:t>データのファイル名は仮の名称</a:t>
            </a:r>
          </a:p>
        </p:txBody>
      </p:sp>
      <p:sp>
        <p:nvSpPr>
          <p:cNvPr id="28" name="正方形/長方形 27">
            <a:extLst>
              <a:ext uri="{FF2B5EF4-FFF2-40B4-BE49-F238E27FC236}">
                <a16:creationId xmlns:a16="http://schemas.microsoft.com/office/drawing/2014/main" id="{B3276332-21E7-477D-B8FE-7145F786E412}"/>
              </a:ext>
            </a:extLst>
          </p:cNvPr>
          <p:cNvSpPr/>
          <p:nvPr/>
        </p:nvSpPr>
        <p:spPr bwMode="auto">
          <a:xfrm>
            <a:off x="1822750" y="3992237"/>
            <a:ext cx="5878490" cy="406502"/>
          </a:xfrm>
          <a:prstGeom prst="rect">
            <a:avLst/>
          </a:prstGeom>
          <a:noFill/>
          <a:ln w="12700" cap="flat" cmpd="sng" algn="ctr">
            <a:noFill/>
            <a:prstDash val="solid"/>
            <a:round/>
            <a:headEnd type="none" w="sm" len="sm"/>
            <a:tailEnd type="none" w="sm" len="sm"/>
          </a:ln>
          <a:effectLst/>
        </p:spPr>
        <p:txBody>
          <a:bodyPr rtlCol="0" anchor="ctr"/>
          <a:lstStyle/>
          <a:p>
            <a:pPr marL="285750" indent="-285750" algn="r" eaLnBrk="1" hangingPunct="1">
              <a:buFont typeface="Meiryo UI" panose="020B0604030504040204" pitchFamily="50" charset="-128"/>
              <a:buChar char="※"/>
            </a:pPr>
            <a:r>
              <a:rPr lang="ja-JP" altLang="en-US" sz="1400" dirty="0">
                <a:solidFill>
                  <a:sysClr val="windowText" lastClr="000000"/>
                </a:solidFill>
                <a:latin typeface="Meiryo UI" panose="020B0604030504040204" pitchFamily="50" charset="-128"/>
                <a:ea typeface="Meiryo UI" panose="020B0604030504040204" pitchFamily="50" charset="-128"/>
              </a:rPr>
              <a:t>計算結果データサンプルについては、「添付資料</a:t>
            </a:r>
            <a:r>
              <a:rPr lang="en-US" altLang="ja-JP" sz="1400" dirty="0">
                <a:solidFill>
                  <a:sysClr val="windowText" lastClr="000000"/>
                </a:solidFill>
                <a:latin typeface="Meiryo UI" panose="020B0604030504040204" pitchFamily="50" charset="-128"/>
                <a:ea typeface="Meiryo UI" panose="020B0604030504040204" pitchFamily="50" charset="-128"/>
              </a:rPr>
              <a:t>2-2</a:t>
            </a:r>
            <a:r>
              <a:rPr lang="ja-JP" altLang="en-US" sz="1400" dirty="0">
                <a:solidFill>
                  <a:sysClr val="windowText" lastClr="000000"/>
                </a:solidFill>
                <a:latin typeface="Meiryo UI" panose="020B0604030504040204" pitchFamily="50" charset="-128"/>
                <a:ea typeface="Meiryo UI" panose="020B0604030504040204" pitchFamily="50" charset="-128"/>
              </a:rPr>
              <a:t>」をご参照ください。</a:t>
            </a:r>
            <a:endParaRPr lang="en-US" altLang="ja-JP" sz="1400" dirty="0">
              <a:solidFill>
                <a:sysClr val="windowText" lastClr="000000"/>
              </a:solidFill>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3251D2E2-52D6-4AC3-83C2-C8BAC45A4C56}"/>
              </a:ext>
            </a:extLst>
          </p:cNvPr>
          <p:cNvGrpSpPr/>
          <p:nvPr/>
        </p:nvGrpSpPr>
        <p:grpSpPr>
          <a:xfrm>
            <a:off x="6817681" y="3183310"/>
            <a:ext cx="371566" cy="306899"/>
            <a:chOff x="5821905" y="2698948"/>
            <a:chExt cx="390196" cy="334766"/>
          </a:xfrm>
        </p:grpSpPr>
        <p:pic>
          <p:nvPicPr>
            <p:cNvPr id="31" name="図 30">
              <a:extLst>
                <a:ext uri="{FF2B5EF4-FFF2-40B4-BE49-F238E27FC236}">
                  <a16:creationId xmlns:a16="http://schemas.microsoft.com/office/drawing/2014/main" id="{FD641138-FD07-4997-BC26-AA0CFD4809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1905" y="2698948"/>
              <a:ext cx="390196" cy="334766"/>
            </a:xfrm>
            <a:prstGeom prst="rect">
              <a:avLst/>
            </a:prstGeom>
          </p:spPr>
        </p:pic>
        <p:sp>
          <p:nvSpPr>
            <p:cNvPr id="33" name="正方形/長方形 32">
              <a:extLst>
                <a:ext uri="{FF2B5EF4-FFF2-40B4-BE49-F238E27FC236}">
                  <a16:creationId xmlns:a16="http://schemas.microsoft.com/office/drawing/2014/main" id="{954EDF82-F465-4FB9-9933-B4462F74E298}"/>
                </a:ext>
              </a:extLst>
            </p:cNvPr>
            <p:cNvSpPr/>
            <p:nvPr/>
          </p:nvSpPr>
          <p:spPr>
            <a:xfrm>
              <a:off x="5865920" y="2796917"/>
              <a:ext cx="302167" cy="182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3231" rtlCol="0" anchor="ctr">
              <a:spAutoFit/>
            </a:bodyPr>
            <a:lstStyle/>
            <a:p>
              <a:pPr algn="ctr"/>
              <a:r>
                <a:rPr lang="en-US" altLang="ja-JP" sz="877" b="1" dirty="0">
                  <a:solidFill>
                    <a:schemeClr val="tx1"/>
                  </a:solidFill>
                  <a:ea typeface="Meiryo UI" panose="020B0604030504040204" pitchFamily="50" charset="-128"/>
                </a:rPr>
                <a:t>EXCEL</a:t>
              </a:r>
              <a:endParaRPr lang="ja-JP" altLang="en-US" sz="877" b="1" dirty="0">
                <a:solidFill>
                  <a:schemeClr val="tx1"/>
                </a:solidFill>
                <a:ea typeface="Meiryo UI" panose="020B0604030504040204" pitchFamily="50" charset="-128"/>
              </a:endParaRPr>
            </a:p>
          </p:txBody>
        </p:sp>
      </p:grpSp>
      <p:grpSp>
        <p:nvGrpSpPr>
          <p:cNvPr id="42" name="グループ化 41">
            <a:extLst>
              <a:ext uri="{FF2B5EF4-FFF2-40B4-BE49-F238E27FC236}">
                <a16:creationId xmlns:a16="http://schemas.microsoft.com/office/drawing/2014/main" id="{293B1972-CF37-4304-AE88-70F6B2F85E74}"/>
              </a:ext>
            </a:extLst>
          </p:cNvPr>
          <p:cNvGrpSpPr/>
          <p:nvPr/>
        </p:nvGrpSpPr>
        <p:grpSpPr>
          <a:xfrm>
            <a:off x="4391238" y="2736514"/>
            <a:ext cx="371566" cy="306899"/>
            <a:chOff x="5821905" y="2698948"/>
            <a:chExt cx="390196" cy="334766"/>
          </a:xfrm>
        </p:grpSpPr>
        <p:pic>
          <p:nvPicPr>
            <p:cNvPr id="43" name="図 42">
              <a:extLst>
                <a:ext uri="{FF2B5EF4-FFF2-40B4-BE49-F238E27FC236}">
                  <a16:creationId xmlns:a16="http://schemas.microsoft.com/office/drawing/2014/main" id="{60C790ED-13FC-40ED-A276-2D169A89D2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1905" y="2698948"/>
              <a:ext cx="390196" cy="334766"/>
            </a:xfrm>
            <a:prstGeom prst="rect">
              <a:avLst/>
            </a:prstGeom>
          </p:spPr>
        </p:pic>
        <p:sp>
          <p:nvSpPr>
            <p:cNvPr id="44" name="正方形/長方形 43">
              <a:extLst>
                <a:ext uri="{FF2B5EF4-FFF2-40B4-BE49-F238E27FC236}">
                  <a16:creationId xmlns:a16="http://schemas.microsoft.com/office/drawing/2014/main" id="{91532478-F53B-48C2-962F-F4D77FD39A4D}"/>
                </a:ext>
              </a:extLst>
            </p:cNvPr>
            <p:cNvSpPr/>
            <p:nvPr/>
          </p:nvSpPr>
          <p:spPr>
            <a:xfrm>
              <a:off x="5865920" y="2796917"/>
              <a:ext cx="302167" cy="182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3231" rtlCol="0" anchor="ctr">
              <a:spAutoFit/>
            </a:bodyPr>
            <a:lstStyle/>
            <a:p>
              <a:pPr algn="ctr"/>
              <a:r>
                <a:rPr lang="en-US" altLang="ja-JP" sz="877" b="1" dirty="0">
                  <a:solidFill>
                    <a:schemeClr val="tx1"/>
                  </a:solidFill>
                  <a:ea typeface="Meiryo UI" panose="020B0604030504040204" pitchFamily="50" charset="-128"/>
                </a:rPr>
                <a:t>EXCEL</a:t>
              </a:r>
              <a:endParaRPr lang="ja-JP" altLang="en-US" sz="877" b="1" dirty="0">
                <a:solidFill>
                  <a:schemeClr val="tx1"/>
                </a:solidFill>
                <a:ea typeface="Meiryo UI" panose="020B0604030504040204" pitchFamily="50" charset="-128"/>
              </a:endParaRPr>
            </a:p>
          </p:txBody>
        </p:sp>
      </p:grpSp>
      <p:grpSp>
        <p:nvGrpSpPr>
          <p:cNvPr id="47" name="グループ化 46">
            <a:extLst>
              <a:ext uri="{FF2B5EF4-FFF2-40B4-BE49-F238E27FC236}">
                <a16:creationId xmlns:a16="http://schemas.microsoft.com/office/drawing/2014/main" id="{14BDD374-DF0B-4CFF-AD35-6F4FDC408D4A}"/>
              </a:ext>
            </a:extLst>
          </p:cNvPr>
          <p:cNvGrpSpPr/>
          <p:nvPr/>
        </p:nvGrpSpPr>
        <p:grpSpPr>
          <a:xfrm>
            <a:off x="6822848" y="3622423"/>
            <a:ext cx="371566" cy="306899"/>
            <a:chOff x="5821905" y="2698948"/>
            <a:chExt cx="390196" cy="334766"/>
          </a:xfrm>
        </p:grpSpPr>
        <p:pic>
          <p:nvPicPr>
            <p:cNvPr id="48" name="図 47">
              <a:extLst>
                <a:ext uri="{FF2B5EF4-FFF2-40B4-BE49-F238E27FC236}">
                  <a16:creationId xmlns:a16="http://schemas.microsoft.com/office/drawing/2014/main" id="{428A8A7A-B4BC-4DE6-909D-BEC1C3B61D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1905" y="2698948"/>
              <a:ext cx="390196" cy="334766"/>
            </a:xfrm>
            <a:prstGeom prst="rect">
              <a:avLst/>
            </a:prstGeom>
          </p:spPr>
        </p:pic>
        <p:sp>
          <p:nvSpPr>
            <p:cNvPr id="49" name="正方形/長方形 48">
              <a:extLst>
                <a:ext uri="{FF2B5EF4-FFF2-40B4-BE49-F238E27FC236}">
                  <a16:creationId xmlns:a16="http://schemas.microsoft.com/office/drawing/2014/main" id="{C7AA8DD2-A8D7-46A5-9A20-9A6C5B941F4B}"/>
                </a:ext>
              </a:extLst>
            </p:cNvPr>
            <p:cNvSpPr/>
            <p:nvPr/>
          </p:nvSpPr>
          <p:spPr>
            <a:xfrm>
              <a:off x="5865920" y="2796917"/>
              <a:ext cx="302167" cy="182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3231" rtlCol="0" anchor="ctr">
              <a:spAutoFit/>
            </a:bodyPr>
            <a:lstStyle/>
            <a:p>
              <a:pPr algn="ctr"/>
              <a:r>
                <a:rPr lang="en-US" altLang="ja-JP" sz="877" b="1" dirty="0">
                  <a:solidFill>
                    <a:schemeClr val="tx1"/>
                  </a:solidFill>
                  <a:ea typeface="Meiryo UI" panose="020B0604030504040204" pitchFamily="50" charset="-128"/>
                </a:rPr>
                <a:t>EXCEL</a:t>
              </a:r>
              <a:endParaRPr lang="ja-JP" altLang="en-US" sz="877" b="1" dirty="0">
                <a:solidFill>
                  <a:schemeClr val="tx1"/>
                </a:solidFill>
                <a:ea typeface="Meiryo UI" panose="020B0604030504040204" pitchFamily="50" charset="-128"/>
              </a:endParaRPr>
            </a:p>
          </p:txBody>
        </p:sp>
      </p:grpSp>
    </p:spTree>
    <p:extLst>
      <p:ext uri="{BB962C8B-B14F-4D97-AF65-F5344CB8AC3E}">
        <p14:creationId xmlns:p14="http://schemas.microsoft.com/office/powerpoint/2010/main" val="333540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線矢印コネクタ 66">
            <a:extLst>
              <a:ext uri="{FF2B5EF4-FFF2-40B4-BE49-F238E27FC236}">
                <a16:creationId xmlns:a16="http://schemas.microsoft.com/office/drawing/2014/main" id="{E58CC1B0-928B-411F-A4BA-398A4B98FEF6}"/>
              </a:ext>
            </a:extLst>
          </p:cNvPr>
          <p:cNvCxnSpPr>
            <a:cxnSpLocks/>
            <a:endCxn id="4" idx="0"/>
          </p:cNvCxnSpPr>
          <p:nvPr/>
        </p:nvCxnSpPr>
        <p:spPr>
          <a:xfrm>
            <a:off x="3814927" y="3244084"/>
            <a:ext cx="2021" cy="4556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Text Box 41"/>
          <p:cNvSpPr txBox="1">
            <a:spLocks noChangeArrowheads="1"/>
          </p:cNvSpPr>
          <p:nvPr/>
        </p:nvSpPr>
        <p:spPr bwMode="auto">
          <a:xfrm>
            <a:off x="0" y="12879"/>
            <a:ext cx="9144000" cy="400110"/>
          </a:xfrm>
          <a:prstGeom prst="rect">
            <a:avLst/>
          </a:prstGeom>
          <a:noFill/>
          <a:ln>
            <a:noFill/>
          </a:ln>
          <a:effec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計算結果データの授受・支払いフロー</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相殺する場合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D38C54E-FB2F-40CE-9E4F-7C33132060C8}" type="slidenum">
              <a:rPr lang="ja-JP" altLang="en-US" smtClean="0"/>
              <a:pPr/>
              <a:t>6</a:t>
            </a:fld>
            <a:endParaRPr lang="ja-JP" altLang="en-US"/>
          </a:p>
        </p:txBody>
      </p:sp>
      <p:graphicFrame>
        <p:nvGraphicFramePr>
          <p:cNvPr id="39" name="表 3">
            <a:extLst>
              <a:ext uri="{FF2B5EF4-FFF2-40B4-BE49-F238E27FC236}">
                <a16:creationId xmlns:a16="http://schemas.microsoft.com/office/drawing/2014/main" id="{5E3BD2D8-C319-4759-8C67-400F4287ECE7}"/>
              </a:ext>
            </a:extLst>
          </p:cNvPr>
          <p:cNvGraphicFramePr>
            <a:graphicFrameLocks noGrp="1"/>
          </p:cNvGraphicFramePr>
          <p:nvPr>
            <p:extLst>
              <p:ext uri="{D42A27DB-BD31-4B8C-83A1-F6EECF244321}">
                <p14:modId xmlns:p14="http://schemas.microsoft.com/office/powerpoint/2010/main" val="1819042998"/>
              </p:ext>
            </p:extLst>
          </p:nvPr>
        </p:nvGraphicFramePr>
        <p:xfrm>
          <a:off x="192704" y="1206438"/>
          <a:ext cx="8697858" cy="5410262"/>
        </p:xfrm>
        <a:graphic>
          <a:graphicData uri="http://schemas.openxmlformats.org/drawingml/2006/table">
            <a:tbl>
              <a:tblPr firstRow="1" bandRow="1">
                <a:tableStyleId>{5C22544A-7EE6-4342-B048-85BDC9FD1C3A}</a:tableStyleId>
              </a:tblPr>
              <a:tblGrid>
                <a:gridCol w="2020479">
                  <a:extLst>
                    <a:ext uri="{9D8B030D-6E8A-4147-A177-3AD203B41FA5}">
                      <a16:colId xmlns:a16="http://schemas.microsoft.com/office/drawing/2014/main" val="20000"/>
                    </a:ext>
                  </a:extLst>
                </a:gridCol>
                <a:gridCol w="2994822">
                  <a:extLst>
                    <a:ext uri="{9D8B030D-6E8A-4147-A177-3AD203B41FA5}">
                      <a16:colId xmlns:a16="http://schemas.microsoft.com/office/drawing/2014/main" val="19938325"/>
                    </a:ext>
                  </a:extLst>
                </a:gridCol>
                <a:gridCol w="1846123">
                  <a:extLst>
                    <a:ext uri="{9D8B030D-6E8A-4147-A177-3AD203B41FA5}">
                      <a16:colId xmlns:a16="http://schemas.microsoft.com/office/drawing/2014/main" val="1476982448"/>
                    </a:ext>
                  </a:extLst>
                </a:gridCol>
                <a:gridCol w="1836434">
                  <a:extLst>
                    <a:ext uri="{9D8B030D-6E8A-4147-A177-3AD203B41FA5}">
                      <a16:colId xmlns:a16="http://schemas.microsoft.com/office/drawing/2014/main" val="2934135022"/>
                    </a:ext>
                  </a:extLst>
                </a:gridCol>
              </a:tblGrid>
              <a:tr h="369959">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時系列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一送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発電契約者さま</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各発電者さま</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84602968"/>
                  </a:ext>
                </a:extLst>
              </a:tr>
              <a:tr h="5040303">
                <a:tc>
                  <a:txBody>
                    <a:bodyPr/>
                    <a:lstStyle/>
                    <a:p>
                      <a:pPr marL="0" algn="l" defTabSz="914400" rtl="0" eaLnBrk="1" latinLnBrk="0" hangingPunct="1"/>
                      <a:endParaRPr kumimoji="1" lang="en-US" altLang="ja-JP" sz="1600" b="0" kern="1200" dirty="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kern="1200" dirty="0">
                        <a:solidFill>
                          <a:schemeClr val="tx1"/>
                        </a:solidFill>
                        <a:latin typeface="Meiryo UI" panose="020B0604030504040204" pitchFamily="50" charset="-128"/>
                        <a:ea typeface="Meiryo UI" panose="020B0604030504040204" pitchFamily="50" charset="-128"/>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804652"/>
                  </a:ext>
                </a:extLst>
              </a:tr>
            </a:tbl>
          </a:graphicData>
        </a:graphic>
      </p:graphicFrame>
      <p:sp>
        <p:nvSpPr>
          <p:cNvPr id="43" name="テキスト ボックス 42">
            <a:extLst>
              <a:ext uri="{FF2B5EF4-FFF2-40B4-BE49-F238E27FC236}">
                <a16:creationId xmlns:a16="http://schemas.microsoft.com/office/drawing/2014/main" id="{1D8A09FE-A8FC-4E99-9D45-95FCE6A19554}"/>
              </a:ext>
            </a:extLst>
          </p:cNvPr>
          <p:cNvSpPr txBox="1"/>
          <p:nvPr/>
        </p:nvSpPr>
        <p:spPr>
          <a:xfrm>
            <a:off x="3111906" y="1772692"/>
            <a:ext cx="1440000" cy="468000"/>
          </a:xfrm>
          <a:prstGeom prst="rect">
            <a:avLst/>
          </a:prstGeom>
          <a:noFill/>
          <a:ln>
            <a:solidFill>
              <a:schemeClr val="tx1">
                <a:lumMod val="65000"/>
                <a:lumOff val="35000"/>
              </a:schemeClr>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計算結果データ</a:t>
            </a:r>
            <a:r>
              <a:rPr kumimoji="1" lang="ja-JP" altLang="en-US" sz="1400" dirty="0">
                <a:latin typeface="Meiryo UI" panose="020B0604030504040204" pitchFamily="50" charset="-128"/>
                <a:ea typeface="Meiryo UI" panose="020B0604030504040204" pitchFamily="50" charset="-128"/>
              </a:rPr>
              <a:t>公開</a:t>
            </a:r>
          </a:p>
        </p:txBody>
      </p:sp>
      <p:sp>
        <p:nvSpPr>
          <p:cNvPr id="44" name="テキスト ボックス 43">
            <a:extLst>
              <a:ext uri="{FF2B5EF4-FFF2-40B4-BE49-F238E27FC236}">
                <a16:creationId xmlns:a16="http://schemas.microsoft.com/office/drawing/2014/main" id="{7FD368E4-C4D7-4D46-A73A-08B4A8CAF00C}"/>
              </a:ext>
            </a:extLst>
          </p:cNvPr>
          <p:cNvSpPr txBox="1"/>
          <p:nvPr/>
        </p:nvSpPr>
        <p:spPr>
          <a:xfrm>
            <a:off x="5467322" y="1772692"/>
            <a:ext cx="1440000" cy="468000"/>
          </a:xfrm>
          <a:prstGeom prst="rect">
            <a:avLst/>
          </a:prstGeom>
          <a:noFill/>
          <a:ln>
            <a:solidFill>
              <a:schemeClr val="tx1">
                <a:lumMod val="65000"/>
                <a:lumOff val="35000"/>
              </a:schemeClr>
            </a:solidFill>
          </a:ln>
        </p:spPr>
        <p:txBody>
          <a:bodyPr wrap="none" rtlCol="0" anchor="ctr">
            <a:noAutofit/>
          </a:bodyPr>
          <a:lstStyle/>
          <a:p>
            <a:pPr algn="ctr"/>
            <a:r>
              <a:rPr kumimoji="1" lang="ja-JP" altLang="en-US" sz="1400" dirty="0">
                <a:latin typeface="Meiryo UI" panose="020B0604030504040204" pitchFamily="50" charset="-128"/>
                <a:ea typeface="Meiryo UI" panose="020B0604030504040204" pitchFamily="50" charset="-128"/>
              </a:rPr>
              <a:t>計算結果データ</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取得</a:t>
            </a:r>
          </a:p>
        </p:txBody>
      </p:sp>
      <p:cxnSp>
        <p:nvCxnSpPr>
          <p:cNvPr id="46" name="コネクタ: カギ線 7">
            <a:extLst>
              <a:ext uri="{FF2B5EF4-FFF2-40B4-BE49-F238E27FC236}">
                <a16:creationId xmlns:a16="http://schemas.microsoft.com/office/drawing/2014/main" id="{FD2D9DE3-8E6D-470D-ADB3-809160CBF53A}"/>
              </a:ext>
            </a:extLst>
          </p:cNvPr>
          <p:cNvCxnSpPr>
            <a:cxnSpLocks/>
            <a:stCxn id="43" idx="3"/>
            <a:endCxn id="44" idx="1"/>
          </p:cNvCxnSpPr>
          <p:nvPr/>
        </p:nvCxnSpPr>
        <p:spPr>
          <a:xfrm>
            <a:off x="4551906" y="2006692"/>
            <a:ext cx="9154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AB6B1522-B213-45CC-BB81-CB0B419CE430}"/>
              </a:ext>
            </a:extLst>
          </p:cNvPr>
          <p:cNvCxnSpPr>
            <a:cxnSpLocks/>
            <a:stCxn id="44" idx="2"/>
            <a:endCxn id="94" idx="0"/>
          </p:cNvCxnSpPr>
          <p:nvPr/>
        </p:nvCxnSpPr>
        <p:spPr>
          <a:xfrm>
            <a:off x="6187322" y="2240692"/>
            <a:ext cx="0" cy="7448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7D56EB75-BB8F-485C-BACF-2E3D95A54AF4}"/>
              </a:ext>
            </a:extLst>
          </p:cNvPr>
          <p:cNvSpPr txBox="1"/>
          <p:nvPr/>
        </p:nvSpPr>
        <p:spPr>
          <a:xfrm>
            <a:off x="2346998" y="5806752"/>
            <a:ext cx="1440000" cy="360000"/>
          </a:xfrm>
          <a:prstGeom prst="rect">
            <a:avLst/>
          </a:prstGeom>
          <a:noFill/>
          <a:ln>
            <a:solidFill>
              <a:schemeClr val="tx1">
                <a:lumMod val="65000"/>
                <a:lumOff val="35000"/>
              </a:schemeClr>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個別</a:t>
            </a:r>
            <a:r>
              <a:rPr kumimoji="1" lang="ja-JP" altLang="en-US" sz="1400" dirty="0">
                <a:latin typeface="Meiryo UI" panose="020B0604030504040204" pitchFamily="50" charset="-128"/>
                <a:ea typeface="Meiryo UI" panose="020B0604030504040204" pitchFamily="50" charset="-128"/>
              </a:rPr>
              <a:t>請求</a:t>
            </a:r>
          </a:p>
        </p:txBody>
      </p:sp>
      <p:sp>
        <p:nvSpPr>
          <p:cNvPr id="58" name="テキスト ボックス 57">
            <a:extLst>
              <a:ext uri="{FF2B5EF4-FFF2-40B4-BE49-F238E27FC236}">
                <a16:creationId xmlns:a16="http://schemas.microsoft.com/office/drawing/2014/main" id="{BE67F036-757E-4A99-82A9-E37854E4F557}"/>
              </a:ext>
            </a:extLst>
          </p:cNvPr>
          <p:cNvSpPr txBox="1"/>
          <p:nvPr/>
        </p:nvSpPr>
        <p:spPr>
          <a:xfrm>
            <a:off x="7287285" y="5683364"/>
            <a:ext cx="1440000" cy="576000"/>
          </a:xfrm>
          <a:prstGeom prst="rect">
            <a:avLst/>
          </a:prstGeom>
          <a:noFill/>
          <a:ln>
            <a:solidFill>
              <a:schemeClr val="tx1">
                <a:lumMod val="65000"/>
                <a:lumOff val="35000"/>
              </a:schemeClr>
            </a:solidFill>
          </a:ln>
        </p:spPr>
        <p:txBody>
          <a:bodyPr wrap="square" rtlCol="0" anchor="ctr">
            <a:noAutofit/>
          </a:bodyPr>
          <a:lstStyle/>
          <a:p>
            <a:pPr algn="ctr"/>
            <a:r>
              <a:rPr kumimoji="1" lang="ja-JP" altLang="en-US" sz="1400" dirty="0">
                <a:latin typeface="Meiryo UI" panose="020B0604030504040204" pitchFamily="50" charset="-128"/>
                <a:ea typeface="Meiryo UI" panose="020B0604030504040204" pitchFamily="50" charset="-128"/>
              </a:rPr>
              <a:t>請求受領</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／支払い</a:t>
            </a:r>
          </a:p>
        </p:txBody>
      </p:sp>
      <p:sp>
        <p:nvSpPr>
          <p:cNvPr id="66" name="テキスト ボックス 65">
            <a:extLst>
              <a:ext uri="{FF2B5EF4-FFF2-40B4-BE49-F238E27FC236}">
                <a16:creationId xmlns:a16="http://schemas.microsoft.com/office/drawing/2014/main" id="{F790B3DB-D128-4DF3-8A61-71C617EC639A}"/>
              </a:ext>
            </a:extLst>
          </p:cNvPr>
          <p:cNvSpPr txBox="1"/>
          <p:nvPr/>
        </p:nvSpPr>
        <p:spPr>
          <a:xfrm>
            <a:off x="5467322" y="4897295"/>
            <a:ext cx="1440000" cy="530062"/>
          </a:xfrm>
          <a:prstGeom prst="rect">
            <a:avLst/>
          </a:prstGeom>
          <a:noFill/>
          <a:ln>
            <a:solidFill>
              <a:schemeClr val="tx1">
                <a:lumMod val="65000"/>
                <a:lumOff val="35000"/>
              </a:schemeClr>
            </a:solidFill>
          </a:ln>
        </p:spPr>
        <p:txBody>
          <a:bodyPr wrap="square" rtlCol="0" anchor="ctr">
            <a:noAutofit/>
          </a:bodyPr>
          <a:lstStyle/>
          <a:p>
            <a:pPr algn="ctr"/>
            <a:r>
              <a:rPr kumimoji="1" lang="ja-JP" altLang="en-US" sz="1400" dirty="0">
                <a:latin typeface="Meiryo UI" panose="020B0604030504040204" pitchFamily="50" charset="-128"/>
                <a:ea typeface="Meiryo UI" panose="020B0604030504040204" pitchFamily="50" charset="-128"/>
              </a:rPr>
              <a:t>支払い</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itchFamily="50" charset="-128"/>
                <a:ea typeface="Meiryo UI" pitchFamily="50" charset="-128"/>
                <a:cs typeface="Meiryo UI" pitchFamily="50" charset="-128"/>
              </a:rPr>
              <a:t>（相殺可分）</a:t>
            </a:r>
            <a:endParaRPr kumimoji="1" lang="en-US" altLang="ja-JP" sz="1400" dirty="0">
              <a:latin typeface="Meiryo UI" panose="020B0604030504040204" pitchFamily="50" charset="-128"/>
              <a:ea typeface="Meiryo UI" panose="020B0604030504040204" pitchFamily="50" charset="-128"/>
            </a:endParaRPr>
          </a:p>
        </p:txBody>
      </p:sp>
      <p:sp>
        <p:nvSpPr>
          <p:cNvPr id="94" name="テキスト ボックス 93">
            <a:extLst>
              <a:ext uri="{FF2B5EF4-FFF2-40B4-BE49-F238E27FC236}">
                <a16:creationId xmlns:a16="http://schemas.microsoft.com/office/drawing/2014/main" id="{C57DF549-610D-4149-84AA-29B8260F200C}"/>
              </a:ext>
            </a:extLst>
          </p:cNvPr>
          <p:cNvSpPr txBox="1"/>
          <p:nvPr/>
        </p:nvSpPr>
        <p:spPr>
          <a:xfrm>
            <a:off x="5467322" y="2985517"/>
            <a:ext cx="1440000" cy="392581"/>
          </a:xfrm>
          <a:prstGeom prst="rect">
            <a:avLst/>
          </a:prstGeom>
          <a:noFill/>
          <a:ln>
            <a:solidFill>
              <a:schemeClr val="tx1">
                <a:lumMod val="65000"/>
                <a:lumOff val="35000"/>
              </a:schemeClr>
            </a:solidFill>
          </a:ln>
        </p:spPr>
        <p:txBody>
          <a:bodyPr wrap="none" rtlCol="0" anchor="ctr">
            <a:noAutofit/>
          </a:bodyPr>
          <a:lstStyle/>
          <a:p>
            <a:pPr algn="ctr"/>
            <a:r>
              <a:rPr lang="ja-JP" altLang="en-US" sz="1400" dirty="0">
                <a:latin typeface="Meiryo UI" panose="020B0604030504040204" pitchFamily="50" charset="-128"/>
                <a:ea typeface="Meiryo UI" panose="020B0604030504040204" pitchFamily="50" charset="-128"/>
              </a:rPr>
              <a:t>相殺</a:t>
            </a:r>
            <a:r>
              <a:rPr kumimoji="1" lang="ja-JP" altLang="en-US" sz="1400" dirty="0">
                <a:latin typeface="Meiryo UI" panose="020B0604030504040204" pitchFamily="50" charset="-128"/>
                <a:ea typeface="Meiryo UI" panose="020B0604030504040204" pitchFamily="50" charset="-128"/>
              </a:rPr>
              <a:t>結果回答</a:t>
            </a:r>
          </a:p>
        </p:txBody>
      </p:sp>
      <p:cxnSp>
        <p:nvCxnSpPr>
          <p:cNvPr id="96" name="直線矢印コネクタ 95">
            <a:extLst>
              <a:ext uri="{FF2B5EF4-FFF2-40B4-BE49-F238E27FC236}">
                <a16:creationId xmlns:a16="http://schemas.microsoft.com/office/drawing/2014/main" id="{E58CC1B0-928B-411F-A4BA-398A4B98FEF6}"/>
              </a:ext>
            </a:extLst>
          </p:cNvPr>
          <p:cNvCxnSpPr>
            <a:cxnSpLocks/>
            <a:stCxn id="94" idx="2"/>
            <a:endCxn id="51" idx="0"/>
          </p:cNvCxnSpPr>
          <p:nvPr/>
        </p:nvCxnSpPr>
        <p:spPr>
          <a:xfrm flipH="1">
            <a:off x="6183487" y="3378098"/>
            <a:ext cx="3835" cy="2493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3C8D8E80-5A46-4269-8683-4DCF61FE5259}"/>
              </a:ext>
            </a:extLst>
          </p:cNvPr>
          <p:cNvSpPr txBox="1"/>
          <p:nvPr/>
        </p:nvSpPr>
        <p:spPr>
          <a:xfrm>
            <a:off x="3096948" y="5379612"/>
            <a:ext cx="1440000" cy="360000"/>
          </a:xfrm>
          <a:prstGeom prst="rect">
            <a:avLst/>
          </a:prstGeom>
          <a:noFill/>
          <a:ln>
            <a:solidFill>
              <a:schemeClr val="tx1">
                <a:lumMod val="65000"/>
                <a:lumOff val="35000"/>
              </a:schemeClr>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入金結果確認</a:t>
            </a:r>
            <a:endParaRPr kumimoji="1" lang="ja-JP" altLang="en-US" sz="1400" dirty="0">
              <a:latin typeface="Meiryo UI" panose="020B0604030504040204" pitchFamily="50" charset="-128"/>
              <a:ea typeface="Meiryo UI" panose="020B0604030504040204" pitchFamily="50" charset="-128"/>
            </a:endParaRPr>
          </a:p>
        </p:txBody>
      </p:sp>
      <p:cxnSp>
        <p:nvCxnSpPr>
          <p:cNvPr id="18" name="コネクタ: カギ線 17">
            <a:extLst>
              <a:ext uri="{FF2B5EF4-FFF2-40B4-BE49-F238E27FC236}">
                <a16:creationId xmlns:a16="http://schemas.microsoft.com/office/drawing/2014/main" id="{A3421722-794E-40F9-8309-1E402BF897BE}"/>
              </a:ext>
            </a:extLst>
          </p:cNvPr>
          <p:cNvCxnSpPr>
            <a:cxnSpLocks/>
            <a:stCxn id="4" idx="1"/>
          </p:cNvCxnSpPr>
          <p:nvPr/>
        </p:nvCxnSpPr>
        <p:spPr>
          <a:xfrm rot="10800000" flipV="1">
            <a:off x="2743201" y="4044794"/>
            <a:ext cx="177011" cy="17619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FA9BBDF4-9700-468B-BDF5-4B941F8E6C09}"/>
              </a:ext>
            </a:extLst>
          </p:cNvPr>
          <p:cNvSpPr/>
          <p:nvPr/>
        </p:nvSpPr>
        <p:spPr>
          <a:xfrm>
            <a:off x="3810165" y="4407084"/>
            <a:ext cx="923330" cy="184666"/>
          </a:xfrm>
          <a:prstGeom prst="rect">
            <a:avLst/>
          </a:prstGeom>
        </p:spPr>
        <p:txBody>
          <a:bodyPr wrap="none" lIns="0" tIns="0" rIns="0" bIns="0">
            <a:spAutoFit/>
          </a:bodyPr>
          <a:lstStyle/>
          <a:p>
            <a:r>
              <a:rPr lang="ja-JP" altLang="en-US" sz="1200" dirty="0">
                <a:latin typeface="Meiryo UI" pitchFamily="50" charset="-128"/>
                <a:ea typeface="Meiryo UI" pitchFamily="50" charset="-128"/>
                <a:cs typeface="Meiryo UI" pitchFamily="50" charset="-128"/>
              </a:rPr>
              <a:t>（相殺可分）</a:t>
            </a:r>
            <a:endParaRPr lang="ja-JP" altLang="ja-JP" sz="1200" dirty="0">
              <a:latin typeface="Meiryo UI" pitchFamily="50" charset="-128"/>
              <a:ea typeface="Meiryo UI" pitchFamily="50" charset="-128"/>
              <a:cs typeface="Meiryo UI" pitchFamily="50" charset="-128"/>
            </a:endParaRPr>
          </a:p>
        </p:txBody>
      </p:sp>
      <p:sp>
        <p:nvSpPr>
          <p:cNvPr id="64" name="正方形/長方形 63">
            <a:extLst>
              <a:ext uri="{FF2B5EF4-FFF2-40B4-BE49-F238E27FC236}">
                <a16:creationId xmlns:a16="http://schemas.microsoft.com/office/drawing/2014/main" id="{5C60B396-527E-4C75-9DD7-779C461A65FA}"/>
              </a:ext>
            </a:extLst>
          </p:cNvPr>
          <p:cNvSpPr/>
          <p:nvPr/>
        </p:nvSpPr>
        <p:spPr>
          <a:xfrm>
            <a:off x="2229804" y="3752810"/>
            <a:ext cx="1077218" cy="184666"/>
          </a:xfrm>
          <a:prstGeom prst="rect">
            <a:avLst/>
          </a:prstGeom>
        </p:spPr>
        <p:txBody>
          <a:bodyPr wrap="none" lIns="0" tIns="0" rIns="0" bIns="0">
            <a:spAutoFit/>
          </a:bodyPr>
          <a:lstStyle/>
          <a:p>
            <a:r>
              <a:rPr lang="ja-JP" altLang="en-US" sz="1200" dirty="0">
                <a:latin typeface="Meiryo UI" pitchFamily="50" charset="-128"/>
                <a:ea typeface="Meiryo UI" pitchFamily="50" charset="-128"/>
                <a:cs typeface="Meiryo UI" pitchFamily="50" charset="-128"/>
              </a:rPr>
              <a:t>（相殺不可分）</a:t>
            </a:r>
            <a:endParaRPr lang="ja-JP" altLang="ja-JP" sz="1200" dirty="0">
              <a:latin typeface="Meiryo UI" pitchFamily="50" charset="-128"/>
              <a:ea typeface="Meiryo UI" pitchFamily="50" charset="-128"/>
              <a:cs typeface="Meiryo UI" pitchFamily="50" charset="-128"/>
            </a:endParaRPr>
          </a:p>
        </p:txBody>
      </p:sp>
      <p:cxnSp>
        <p:nvCxnSpPr>
          <p:cNvPr id="81" name="コネクタ: カギ線 26">
            <a:extLst>
              <a:ext uri="{FF2B5EF4-FFF2-40B4-BE49-F238E27FC236}">
                <a16:creationId xmlns:a16="http://schemas.microsoft.com/office/drawing/2014/main" id="{0D2CE863-90E0-4346-9830-1A5AE61DD089}"/>
              </a:ext>
            </a:extLst>
          </p:cNvPr>
          <p:cNvCxnSpPr>
            <a:cxnSpLocks/>
            <a:stCxn id="66" idx="2"/>
            <a:endCxn id="60" idx="3"/>
          </p:cNvCxnSpPr>
          <p:nvPr/>
        </p:nvCxnSpPr>
        <p:spPr>
          <a:xfrm rot="5400000">
            <a:off x="5296008" y="4668297"/>
            <a:ext cx="132255" cy="165037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E5A4FE19-2FAE-4648-9C80-20781DFE14DC}"/>
              </a:ext>
            </a:extLst>
          </p:cNvPr>
          <p:cNvSpPr txBox="1"/>
          <p:nvPr/>
        </p:nvSpPr>
        <p:spPr>
          <a:xfrm>
            <a:off x="3064447" y="3859406"/>
            <a:ext cx="1440000" cy="360000"/>
          </a:xfrm>
          <a:prstGeom prst="rect">
            <a:avLst/>
          </a:prstGeom>
          <a:noFill/>
          <a:ln>
            <a:no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相殺結果確認</a:t>
            </a:r>
            <a:endParaRPr kumimoji="1" lang="ja-JP" altLang="en-US" sz="1400" dirty="0">
              <a:latin typeface="Meiryo UI" panose="020B0604030504040204" pitchFamily="50" charset="-128"/>
              <a:ea typeface="Meiryo UI" panose="020B0604030504040204" pitchFamily="50" charset="-128"/>
            </a:endParaRPr>
          </a:p>
        </p:txBody>
      </p:sp>
      <p:sp>
        <p:nvSpPr>
          <p:cNvPr id="4" name="フローチャート: 判断 3">
            <a:extLst>
              <a:ext uri="{FF2B5EF4-FFF2-40B4-BE49-F238E27FC236}">
                <a16:creationId xmlns:a16="http://schemas.microsoft.com/office/drawing/2014/main" id="{DCCD71AE-FD05-4B4C-97A8-1EBC6A4E6AC2}"/>
              </a:ext>
            </a:extLst>
          </p:cNvPr>
          <p:cNvSpPr/>
          <p:nvPr/>
        </p:nvSpPr>
        <p:spPr>
          <a:xfrm>
            <a:off x="2920211" y="3699732"/>
            <a:ext cx="1793474" cy="690123"/>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テキスト ボックス 52">
            <a:extLst>
              <a:ext uri="{FF2B5EF4-FFF2-40B4-BE49-F238E27FC236}">
                <a16:creationId xmlns:a16="http://schemas.microsoft.com/office/drawing/2014/main" id="{AE6AA494-3ADF-49F2-B50E-E07015C0DC0A}"/>
              </a:ext>
            </a:extLst>
          </p:cNvPr>
          <p:cNvSpPr txBox="1"/>
          <p:nvPr/>
        </p:nvSpPr>
        <p:spPr>
          <a:xfrm>
            <a:off x="3094523" y="6217889"/>
            <a:ext cx="1440000" cy="360000"/>
          </a:xfrm>
          <a:prstGeom prst="rect">
            <a:avLst/>
          </a:prstGeom>
          <a:noFill/>
          <a:ln>
            <a:solidFill>
              <a:schemeClr val="tx1"/>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入金結果確認</a:t>
            </a:r>
            <a:endParaRPr kumimoji="1" lang="ja-JP" altLang="en-US" sz="1400" dirty="0">
              <a:latin typeface="Meiryo UI" panose="020B0604030504040204" pitchFamily="50" charset="-128"/>
              <a:ea typeface="Meiryo UI" panose="020B0604030504040204" pitchFamily="50" charset="-128"/>
            </a:endParaRPr>
          </a:p>
        </p:txBody>
      </p:sp>
      <p:cxnSp>
        <p:nvCxnSpPr>
          <p:cNvPr id="45" name="直線矢印コネクタ 44">
            <a:extLst>
              <a:ext uri="{FF2B5EF4-FFF2-40B4-BE49-F238E27FC236}">
                <a16:creationId xmlns:a16="http://schemas.microsoft.com/office/drawing/2014/main" id="{31514B9D-A7CC-4513-BFEA-D773C064D098}"/>
              </a:ext>
            </a:extLst>
          </p:cNvPr>
          <p:cNvCxnSpPr>
            <a:cxnSpLocks/>
            <a:endCxn id="60" idx="0"/>
          </p:cNvCxnSpPr>
          <p:nvPr/>
        </p:nvCxnSpPr>
        <p:spPr>
          <a:xfrm>
            <a:off x="3810165" y="4407084"/>
            <a:ext cx="6783" cy="972528"/>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7FD368E4-C4D7-4D46-A73A-08B4A8CAF00C}"/>
              </a:ext>
            </a:extLst>
          </p:cNvPr>
          <p:cNvSpPr txBox="1"/>
          <p:nvPr/>
        </p:nvSpPr>
        <p:spPr>
          <a:xfrm>
            <a:off x="3111905" y="3018098"/>
            <a:ext cx="1440000" cy="360000"/>
          </a:xfrm>
          <a:prstGeom prst="rect">
            <a:avLst/>
          </a:prstGeom>
          <a:solidFill>
            <a:schemeClr val="bg1"/>
          </a:solidFill>
          <a:ln>
            <a:solidFill>
              <a:schemeClr val="tx1">
                <a:lumMod val="65000"/>
                <a:lumOff val="35000"/>
              </a:schemeClr>
            </a:solidFill>
          </a:ln>
        </p:spPr>
        <p:txBody>
          <a:bodyPr wrap="none" rtlCol="0" anchor="ctr">
            <a:noAutofit/>
          </a:bodyPr>
          <a:lstStyle/>
          <a:p>
            <a:pPr algn="ctr"/>
            <a:r>
              <a:rPr lang="ja-JP" altLang="en-US" sz="1400" dirty="0">
                <a:latin typeface="Meiryo UI" panose="020B0604030504040204" pitchFamily="50" charset="-128"/>
                <a:ea typeface="Meiryo UI" panose="020B0604030504040204" pitchFamily="50" charset="-128"/>
              </a:rPr>
              <a:t>相殺結果受領</a:t>
            </a:r>
            <a:endParaRPr kumimoji="1" lang="ja-JP" altLang="en-US" sz="1400" dirty="0">
              <a:latin typeface="Meiryo UI" panose="020B0604030504040204" pitchFamily="50" charset="-128"/>
              <a:ea typeface="Meiryo UI" panose="020B0604030504040204" pitchFamily="50" charset="-128"/>
            </a:endParaRPr>
          </a:p>
        </p:txBody>
      </p:sp>
      <p:cxnSp>
        <p:nvCxnSpPr>
          <p:cNvPr id="48" name="コネクタ: カギ線 7">
            <a:extLst>
              <a:ext uri="{FF2B5EF4-FFF2-40B4-BE49-F238E27FC236}">
                <a16:creationId xmlns:a16="http://schemas.microsoft.com/office/drawing/2014/main" id="{FD2D9DE3-8E6D-470D-ADB3-809160CBF53A}"/>
              </a:ext>
            </a:extLst>
          </p:cNvPr>
          <p:cNvCxnSpPr>
            <a:cxnSpLocks/>
          </p:cNvCxnSpPr>
          <p:nvPr/>
        </p:nvCxnSpPr>
        <p:spPr>
          <a:xfrm rot="10800000" flipV="1">
            <a:off x="4551906" y="3178183"/>
            <a:ext cx="915416" cy="4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フローチャート: 複数書類 60">
            <a:extLst>
              <a:ext uri="{FF2B5EF4-FFF2-40B4-BE49-F238E27FC236}">
                <a16:creationId xmlns:a16="http://schemas.microsoft.com/office/drawing/2014/main" id="{73F594AD-A1CD-45BB-B3A9-C69491F7495F}"/>
              </a:ext>
            </a:extLst>
          </p:cNvPr>
          <p:cNvSpPr/>
          <p:nvPr/>
        </p:nvSpPr>
        <p:spPr>
          <a:xfrm>
            <a:off x="4500892" y="2068098"/>
            <a:ext cx="1136906" cy="576000"/>
          </a:xfrm>
          <a:prstGeom prst="flowChartMulti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計算結果</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データ</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1EC7C87E-53FE-4155-8CEA-799A95FCC0AC}"/>
              </a:ext>
            </a:extLst>
          </p:cNvPr>
          <p:cNvSpPr txBox="1"/>
          <p:nvPr/>
        </p:nvSpPr>
        <p:spPr>
          <a:xfrm>
            <a:off x="7271060" y="4367541"/>
            <a:ext cx="1440000" cy="360000"/>
          </a:xfrm>
          <a:prstGeom prst="rect">
            <a:avLst/>
          </a:prstGeom>
          <a:noFill/>
          <a:ln>
            <a:solidFill>
              <a:schemeClr val="tx1">
                <a:lumMod val="65000"/>
                <a:lumOff val="35000"/>
              </a:schemeClr>
            </a:solidFill>
          </a:ln>
        </p:spPr>
        <p:txBody>
          <a:bodyPr wrap="square" rtlCol="0" anchor="ctr">
            <a:noAutofit/>
          </a:bodyPr>
          <a:lstStyle/>
          <a:p>
            <a:pPr algn="ctr"/>
            <a:r>
              <a:rPr kumimoji="1" lang="ja-JP" altLang="en-US" sz="1400" dirty="0">
                <a:latin typeface="Meiryo UI" panose="020B0604030504040204" pitchFamily="50" charset="-128"/>
                <a:ea typeface="Meiryo UI" panose="020B0604030504040204" pitchFamily="50" charset="-128"/>
              </a:rPr>
              <a:t>結果受領</a:t>
            </a:r>
          </a:p>
        </p:txBody>
      </p:sp>
      <p:cxnSp>
        <p:nvCxnSpPr>
          <p:cNvPr id="69" name="コネクタ: カギ線 46">
            <a:extLst>
              <a:ext uri="{FF2B5EF4-FFF2-40B4-BE49-F238E27FC236}">
                <a16:creationId xmlns:a16="http://schemas.microsoft.com/office/drawing/2014/main" id="{DFDF8D30-C360-44D5-A761-246E776D1B80}"/>
              </a:ext>
            </a:extLst>
          </p:cNvPr>
          <p:cNvCxnSpPr>
            <a:cxnSpLocks/>
            <a:endCxn id="68" idx="0"/>
          </p:cNvCxnSpPr>
          <p:nvPr/>
        </p:nvCxnSpPr>
        <p:spPr>
          <a:xfrm>
            <a:off x="6907322" y="3825757"/>
            <a:ext cx="1083738" cy="54178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フローチャート: 書類 72">
            <a:extLst>
              <a:ext uri="{FF2B5EF4-FFF2-40B4-BE49-F238E27FC236}">
                <a16:creationId xmlns:a16="http://schemas.microsoft.com/office/drawing/2014/main" id="{402B4160-413A-4765-8666-55B9DA5B6B59}"/>
              </a:ext>
            </a:extLst>
          </p:cNvPr>
          <p:cNvSpPr/>
          <p:nvPr/>
        </p:nvSpPr>
        <p:spPr>
          <a:xfrm>
            <a:off x="7287285" y="3656402"/>
            <a:ext cx="1001530" cy="576000"/>
          </a:xfrm>
          <a:prstGeom prst="flowChartDocumen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相殺結果</a:t>
            </a:r>
            <a:r>
              <a:rPr lang="en-US" altLang="ja-JP" sz="1200" dirty="0">
                <a:solidFill>
                  <a:schemeClr val="tx1"/>
                </a:solidFill>
                <a:latin typeface="Meiryo UI" panose="020B0604030504040204" pitchFamily="50" charset="-128"/>
                <a:ea typeface="Meiryo UI" panose="020B0604030504040204" pitchFamily="50" charset="-128"/>
              </a:rPr>
              <a:t>/</a:t>
            </a:r>
          </a:p>
          <a:p>
            <a:pPr algn="ctr"/>
            <a:r>
              <a:rPr kumimoji="1" lang="ja-JP" altLang="en-US" sz="1200" dirty="0">
                <a:solidFill>
                  <a:schemeClr val="tx1"/>
                </a:solidFill>
                <a:latin typeface="Meiryo UI" panose="020B0604030504040204" pitchFamily="50" charset="-128"/>
                <a:ea typeface="Meiryo UI" panose="020B0604030504040204" pitchFamily="50" charset="-128"/>
              </a:rPr>
              <a:t>課金額通知</a:t>
            </a:r>
          </a:p>
        </p:txBody>
      </p:sp>
      <p:cxnSp>
        <p:nvCxnSpPr>
          <p:cNvPr id="35" name="直線コネクタ 34"/>
          <p:cNvCxnSpPr/>
          <p:nvPr/>
        </p:nvCxnSpPr>
        <p:spPr>
          <a:xfrm flipV="1">
            <a:off x="182544" y="2706878"/>
            <a:ext cx="8647290" cy="231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228259" y="4768524"/>
            <a:ext cx="8647290" cy="231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1" name="円/楕円 90"/>
          <p:cNvSpPr/>
          <p:nvPr/>
        </p:nvSpPr>
        <p:spPr>
          <a:xfrm>
            <a:off x="6736848" y="1640100"/>
            <a:ext cx="361268" cy="332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Ａ</a:t>
            </a:r>
          </a:p>
        </p:txBody>
      </p:sp>
      <p:sp>
        <p:nvSpPr>
          <p:cNvPr id="92" name="円/楕円 91"/>
          <p:cNvSpPr/>
          <p:nvPr/>
        </p:nvSpPr>
        <p:spPr>
          <a:xfrm>
            <a:off x="6736848" y="2747179"/>
            <a:ext cx="361268" cy="332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latin typeface="Meiryo UI" panose="020B0604030504040204" pitchFamily="50" charset="-128"/>
                <a:ea typeface="Meiryo UI" panose="020B0604030504040204" pitchFamily="50" charset="-128"/>
              </a:rPr>
              <a:t>B</a:t>
            </a:r>
            <a:endParaRPr kumimoji="1" lang="ja-JP" altLang="en-US" sz="1600" dirty="0">
              <a:latin typeface="Meiryo UI" panose="020B0604030504040204" pitchFamily="50" charset="-128"/>
              <a:ea typeface="Meiryo UI" panose="020B0604030504040204" pitchFamily="50" charset="-128"/>
            </a:endParaRPr>
          </a:p>
        </p:txBody>
      </p:sp>
      <p:sp>
        <p:nvSpPr>
          <p:cNvPr id="93" name="円/楕円 92"/>
          <p:cNvSpPr/>
          <p:nvPr/>
        </p:nvSpPr>
        <p:spPr>
          <a:xfrm>
            <a:off x="6736848" y="4776715"/>
            <a:ext cx="361268" cy="332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latin typeface="Meiryo UI" panose="020B0604030504040204" pitchFamily="50" charset="-128"/>
                <a:ea typeface="Meiryo UI" panose="020B0604030504040204" pitchFamily="50" charset="-128"/>
              </a:rPr>
              <a:t>D</a:t>
            </a:r>
            <a:endParaRPr kumimoji="1" lang="ja-JP" altLang="en-US" sz="1600" dirty="0">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120650" y="540957"/>
            <a:ext cx="8836025" cy="614390"/>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発電契約者さまにて、発電側課金額と買取料金を相殺したうえで、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相殺不可となった対象は一送からの請求とする場合</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のフローは以下のとおりです。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B3276332-21E7-477D-B8FE-7145F786E412}"/>
              </a:ext>
            </a:extLst>
          </p:cNvPr>
          <p:cNvSpPr/>
          <p:nvPr/>
        </p:nvSpPr>
        <p:spPr bwMode="auto">
          <a:xfrm>
            <a:off x="0" y="6548135"/>
            <a:ext cx="9144000" cy="406502"/>
          </a:xfrm>
          <a:prstGeom prst="rect">
            <a:avLst/>
          </a:prstGeom>
          <a:noFill/>
          <a:ln w="12700" cap="flat" cmpd="sng" algn="ctr">
            <a:noFill/>
            <a:prstDash val="solid"/>
            <a:round/>
            <a:headEnd type="none" w="sm" len="sm"/>
            <a:tailEnd type="none" w="sm" len="sm"/>
          </a:ln>
          <a:effectLst/>
        </p:spPr>
        <p:txBody>
          <a:bodyPr rtlCol="0" anchor="ctr"/>
          <a:lstStyle/>
          <a:p>
            <a:pPr eaLnBrk="1" hangingPunct="1"/>
            <a:r>
              <a:rPr lang="en-US" altLang="ja-JP" sz="1200" dirty="0">
                <a:solidFill>
                  <a:sysClr val="windowText" lastClr="000000"/>
                </a:solidFill>
                <a:latin typeface="Meiryo UI" panose="020B0604030504040204" pitchFamily="50" charset="-128"/>
                <a:ea typeface="Meiryo UI" panose="020B0604030504040204" pitchFamily="50" charset="-128"/>
              </a:rPr>
              <a:t>※</a:t>
            </a:r>
            <a:r>
              <a:rPr lang="ja-JP" altLang="en-US" sz="1200" dirty="0">
                <a:solidFill>
                  <a:sysClr val="windowText" lastClr="000000"/>
                </a:solidFill>
                <a:latin typeface="Meiryo UI" panose="020B0604030504040204" pitchFamily="50" charset="-128"/>
                <a:ea typeface="Meiryo UI" panose="020B0604030504040204" pitchFamily="50" charset="-128"/>
              </a:rPr>
              <a:t>相殺不可であるものの、発電契約者さまにて個別に請求される場合には、</a:t>
            </a:r>
            <a:r>
              <a:rPr lang="en-US" altLang="ja-JP" sz="1200" dirty="0">
                <a:solidFill>
                  <a:sysClr val="windowText" lastClr="000000"/>
                </a:solidFill>
                <a:latin typeface="Meiryo UI" panose="020B0604030504040204" pitchFamily="50" charset="-128"/>
                <a:ea typeface="Meiryo UI" panose="020B0604030504040204" pitchFamily="50" charset="-128"/>
              </a:rPr>
              <a:t>9</a:t>
            </a:r>
            <a:r>
              <a:rPr lang="ja-JP" altLang="en-US" sz="1200" dirty="0">
                <a:solidFill>
                  <a:sysClr val="windowText" lastClr="000000"/>
                </a:solidFill>
                <a:latin typeface="Meiryo UI" panose="020B0604030504040204" pitchFamily="50" charset="-128"/>
                <a:ea typeface="Meiryo UI" panose="020B0604030504040204" pitchFamily="50" charset="-128"/>
              </a:rPr>
              <a:t>頁の</a:t>
            </a:r>
            <a:r>
              <a:rPr lang="en-US" altLang="ja-JP" sz="1200" dirty="0">
                <a:solidFill>
                  <a:sysClr val="windowText" lastClr="000000"/>
                </a:solidFill>
                <a:latin typeface="Meiryo UI" panose="020B0604030504040204" pitchFamily="50" charset="-128"/>
                <a:ea typeface="Meiryo UI" panose="020B0604030504040204" pitchFamily="50" charset="-128"/>
              </a:rPr>
              <a:t>【b</a:t>
            </a:r>
            <a:r>
              <a:rPr lang="ja-JP" altLang="en-US" sz="1200" dirty="0">
                <a:solidFill>
                  <a:sysClr val="windowText" lastClr="000000"/>
                </a:solidFill>
                <a:latin typeface="Meiryo UI" panose="020B0604030504040204" pitchFamily="50" charset="-128"/>
                <a:ea typeface="Meiryo UI" panose="020B0604030504040204" pitchFamily="50" charset="-128"/>
              </a:rPr>
              <a:t>：個別請求意思の連絡</a:t>
            </a:r>
            <a:r>
              <a:rPr lang="en-US" altLang="ja-JP" sz="1200" dirty="0">
                <a:solidFill>
                  <a:sysClr val="windowText" lastClr="000000"/>
                </a:solidFill>
                <a:latin typeface="Meiryo UI" panose="020B0604030504040204" pitchFamily="50" charset="-128"/>
                <a:ea typeface="Meiryo UI" panose="020B0604030504040204" pitchFamily="50" charset="-128"/>
              </a:rPr>
              <a:t>】</a:t>
            </a:r>
            <a:r>
              <a:rPr lang="ja-JP" altLang="en-US" sz="1200" dirty="0">
                <a:solidFill>
                  <a:sysClr val="windowText" lastClr="000000"/>
                </a:solidFill>
                <a:latin typeface="Meiryo UI" panose="020B0604030504040204" pitchFamily="50" charset="-128"/>
                <a:ea typeface="Meiryo UI" panose="020B0604030504040204" pitchFamily="50" charset="-128"/>
              </a:rPr>
              <a:t>以降の</a:t>
            </a:r>
            <a:r>
              <a:rPr lang="ja-JP" altLang="en-US" sz="1200" dirty="0">
                <a:latin typeface="Meiryo UI" panose="020B0604030504040204" pitchFamily="50" charset="-128"/>
                <a:ea typeface="Meiryo UI" panose="020B0604030504040204" pitchFamily="50" charset="-128"/>
              </a:rPr>
              <a:t>フローのとおり</a:t>
            </a:r>
            <a:r>
              <a:rPr lang="ja-JP" altLang="en-US" sz="1200" dirty="0">
                <a:solidFill>
                  <a:sysClr val="windowText" lastClr="000000"/>
                </a:solidFill>
                <a:latin typeface="Meiryo UI" panose="020B0604030504040204" pitchFamily="50" charset="-128"/>
                <a:ea typeface="Meiryo UI" panose="020B0604030504040204" pitchFamily="50" charset="-128"/>
              </a:rPr>
              <a:t>、ご対応ください。</a:t>
            </a:r>
          </a:p>
        </p:txBody>
      </p:sp>
      <p:cxnSp>
        <p:nvCxnSpPr>
          <p:cNvPr id="41" name="コネクタ: カギ線 7">
            <a:extLst>
              <a:ext uri="{FF2B5EF4-FFF2-40B4-BE49-F238E27FC236}">
                <a16:creationId xmlns:a16="http://schemas.microsoft.com/office/drawing/2014/main" id="{FD2D9DE3-8E6D-470D-ADB3-809160CBF53A}"/>
              </a:ext>
            </a:extLst>
          </p:cNvPr>
          <p:cNvCxnSpPr>
            <a:cxnSpLocks/>
            <a:stCxn id="57" idx="3"/>
            <a:endCxn id="58" idx="1"/>
          </p:cNvCxnSpPr>
          <p:nvPr/>
        </p:nvCxnSpPr>
        <p:spPr>
          <a:xfrm flipV="1">
            <a:off x="3786998" y="5971364"/>
            <a:ext cx="3500287" cy="153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カギ線 26">
            <a:extLst>
              <a:ext uri="{FF2B5EF4-FFF2-40B4-BE49-F238E27FC236}">
                <a16:creationId xmlns:a16="http://schemas.microsoft.com/office/drawing/2014/main" id="{0D2CE863-90E0-4346-9830-1A5AE61DD089}"/>
              </a:ext>
            </a:extLst>
          </p:cNvPr>
          <p:cNvCxnSpPr>
            <a:cxnSpLocks/>
            <a:stCxn id="58" idx="2"/>
          </p:cNvCxnSpPr>
          <p:nvPr/>
        </p:nvCxnSpPr>
        <p:spPr>
          <a:xfrm rot="5400000">
            <a:off x="6232142" y="4595613"/>
            <a:ext cx="111393" cy="343889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C57DF549-610D-4149-84AA-29B8260F200C}"/>
              </a:ext>
            </a:extLst>
          </p:cNvPr>
          <p:cNvSpPr txBox="1"/>
          <p:nvPr/>
        </p:nvSpPr>
        <p:spPr>
          <a:xfrm>
            <a:off x="5463487" y="3627478"/>
            <a:ext cx="1440000" cy="392581"/>
          </a:xfrm>
          <a:prstGeom prst="rect">
            <a:avLst/>
          </a:prstGeom>
          <a:noFill/>
          <a:ln>
            <a:solidFill>
              <a:schemeClr val="tx1">
                <a:lumMod val="65000"/>
                <a:lumOff val="35000"/>
              </a:schemeClr>
            </a:solidFill>
          </a:ln>
        </p:spPr>
        <p:txBody>
          <a:bodyPr wrap="none" rtlCol="0" anchor="ctr">
            <a:noAutofit/>
          </a:bodyPr>
          <a:lstStyle/>
          <a:p>
            <a:pPr algn="ctr"/>
            <a:r>
              <a:rPr lang="ja-JP" altLang="en-US" sz="1400" dirty="0">
                <a:latin typeface="Meiryo UI" panose="020B0604030504040204" pitchFamily="50" charset="-128"/>
                <a:ea typeface="Meiryo UI" panose="020B0604030504040204" pitchFamily="50" charset="-128"/>
              </a:rPr>
              <a:t>相殺</a:t>
            </a:r>
            <a:r>
              <a:rPr kumimoji="1" lang="ja-JP" altLang="en-US" sz="1400" dirty="0">
                <a:latin typeface="Meiryo UI" panose="020B0604030504040204" pitchFamily="50" charset="-128"/>
                <a:ea typeface="Meiryo UI" panose="020B0604030504040204" pitchFamily="50" charset="-128"/>
              </a:rPr>
              <a:t>結果通知</a:t>
            </a:r>
          </a:p>
        </p:txBody>
      </p:sp>
      <p:cxnSp>
        <p:nvCxnSpPr>
          <p:cNvPr id="54" name="直線矢印コネクタ 53">
            <a:extLst>
              <a:ext uri="{FF2B5EF4-FFF2-40B4-BE49-F238E27FC236}">
                <a16:creationId xmlns:a16="http://schemas.microsoft.com/office/drawing/2014/main" id="{E58CC1B0-928B-411F-A4BA-398A4B98FEF6}"/>
              </a:ext>
            </a:extLst>
          </p:cNvPr>
          <p:cNvCxnSpPr>
            <a:cxnSpLocks/>
            <a:stCxn id="51" idx="2"/>
            <a:endCxn id="66" idx="0"/>
          </p:cNvCxnSpPr>
          <p:nvPr/>
        </p:nvCxnSpPr>
        <p:spPr>
          <a:xfrm>
            <a:off x="6183487" y="4020059"/>
            <a:ext cx="3835" cy="8772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円/楕円 61"/>
          <p:cNvSpPr/>
          <p:nvPr/>
        </p:nvSpPr>
        <p:spPr>
          <a:xfrm>
            <a:off x="6734923" y="3434946"/>
            <a:ext cx="361268" cy="332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latin typeface="Meiryo UI" panose="020B0604030504040204" pitchFamily="50" charset="-128"/>
                <a:ea typeface="Meiryo UI" panose="020B0604030504040204" pitchFamily="50" charset="-128"/>
              </a:rPr>
              <a:t>C</a:t>
            </a:r>
            <a:endParaRPr kumimoji="1" lang="ja-JP" altLang="en-US" sz="1600" dirty="0">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9CAF31EF-4E33-475F-B013-26E73EA87858}"/>
              </a:ext>
            </a:extLst>
          </p:cNvPr>
          <p:cNvSpPr/>
          <p:nvPr/>
        </p:nvSpPr>
        <p:spPr>
          <a:xfrm>
            <a:off x="155395" y="1573645"/>
            <a:ext cx="2191603" cy="1154162"/>
          </a:xfrm>
          <a:prstGeom prst="rect">
            <a:avLst/>
          </a:prstGeom>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r>
              <a:rPr lang="en-US" altLang="ja-JP" sz="1400" dirty="0">
                <a:latin typeface="Meiryo UI" pitchFamily="50" charset="-128"/>
                <a:ea typeface="Meiryo UI" pitchFamily="50" charset="-128"/>
                <a:cs typeface="Meiryo UI" pitchFamily="50" charset="-128"/>
              </a:rPr>
              <a:t>【A</a:t>
            </a:r>
            <a:r>
              <a:rPr lang="ja-JP" altLang="en-US" sz="1400" dirty="0">
                <a:latin typeface="Meiryo UI" pitchFamily="50" charset="-128"/>
                <a:ea typeface="Meiryo UI" pitchFamily="50" charset="-128"/>
                <a:cs typeface="Meiryo UI" pitchFamily="50" charset="-128"/>
              </a:rPr>
              <a:t>：計算結果データ取得</a:t>
            </a:r>
            <a:r>
              <a:rPr lang="en-US" altLang="ja-JP" sz="1400" dirty="0">
                <a:latin typeface="Meiryo UI" pitchFamily="50" charset="-128"/>
                <a:ea typeface="Meiryo UI" pitchFamily="50" charset="-128"/>
                <a:cs typeface="Meiryo UI" pitchFamily="50" charset="-128"/>
              </a:rPr>
              <a:t>】</a:t>
            </a:r>
          </a:p>
          <a:p>
            <a:r>
              <a:rPr lang="ja-JP" altLang="en-US" sz="1350" b="1" u="sng" dirty="0">
                <a:latin typeface="Meiryo UI" pitchFamily="50" charset="-128"/>
                <a:ea typeface="Meiryo UI" pitchFamily="50" charset="-128"/>
                <a:cs typeface="Meiryo UI" pitchFamily="50" charset="-128"/>
              </a:rPr>
              <a:t>検針日から起算して</a:t>
            </a:r>
            <a:r>
              <a:rPr lang="en-US" altLang="ja-JP" sz="1350" b="1" u="sng" dirty="0">
                <a:latin typeface="Meiryo UI" pitchFamily="50" charset="-128"/>
                <a:ea typeface="Meiryo UI" pitchFamily="50" charset="-128"/>
                <a:cs typeface="Meiryo UI" pitchFamily="50" charset="-128"/>
              </a:rPr>
              <a:t>2</a:t>
            </a:r>
            <a:r>
              <a:rPr lang="ja-JP" altLang="en-US" sz="1350" b="1" u="sng" dirty="0">
                <a:latin typeface="Meiryo UI" pitchFamily="50" charset="-128"/>
                <a:ea typeface="Meiryo UI" pitchFamily="50" charset="-128"/>
                <a:cs typeface="Meiryo UI" pitchFamily="50" charset="-128"/>
              </a:rPr>
              <a:t>～</a:t>
            </a:r>
            <a:r>
              <a:rPr lang="en-US" altLang="ja-JP" sz="1350" b="1" u="sng" dirty="0">
                <a:latin typeface="Meiryo UI" pitchFamily="50" charset="-128"/>
                <a:ea typeface="Meiryo UI" pitchFamily="50" charset="-128"/>
                <a:cs typeface="Meiryo UI" pitchFamily="50" charset="-128"/>
              </a:rPr>
              <a:t>7</a:t>
            </a:r>
          </a:p>
          <a:p>
            <a:r>
              <a:rPr lang="ja-JP" altLang="en-US" sz="1350" b="1" u="sng" dirty="0">
                <a:latin typeface="Meiryo UI" pitchFamily="50" charset="-128"/>
                <a:ea typeface="Meiryo UI" pitchFamily="50" charset="-128"/>
                <a:cs typeface="Meiryo UI" pitchFamily="50" charset="-128"/>
              </a:rPr>
              <a:t>営業日以降に取得ください。</a:t>
            </a:r>
          </a:p>
          <a:p>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公開日は一送によって異なります。</a:t>
            </a:r>
          </a:p>
        </p:txBody>
      </p:sp>
      <p:sp>
        <p:nvSpPr>
          <p:cNvPr id="52" name="正方形/長方形 51">
            <a:extLst>
              <a:ext uri="{FF2B5EF4-FFF2-40B4-BE49-F238E27FC236}">
                <a16:creationId xmlns:a16="http://schemas.microsoft.com/office/drawing/2014/main" id="{9CAF31EF-4E33-475F-B013-26E73EA87858}"/>
              </a:ext>
            </a:extLst>
          </p:cNvPr>
          <p:cNvSpPr/>
          <p:nvPr/>
        </p:nvSpPr>
        <p:spPr>
          <a:xfrm>
            <a:off x="174156" y="2747179"/>
            <a:ext cx="2362257" cy="954107"/>
          </a:xfrm>
          <a:prstGeom prst="rect">
            <a:avLst/>
          </a:prstGeom>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Ｂ：相殺結果回答</a:t>
            </a:r>
            <a:r>
              <a:rPr lang="en-US" altLang="ja-JP" sz="1400" dirty="0">
                <a:latin typeface="Meiryo UI" panose="020B0604030504040204" pitchFamily="50" charset="-128"/>
                <a:ea typeface="Meiryo UI" panose="020B0604030504040204" pitchFamily="50" charset="-128"/>
              </a:rPr>
              <a:t>】</a:t>
            </a:r>
          </a:p>
          <a:p>
            <a:pPr eaLnBrk="1" hangingPunct="1"/>
            <a:r>
              <a:rPr lang="ja-JP" altLang="en-US" sz="1400" b="1" u="sng" dirty="0">
                <a:latin typeface="Meiryo UI" panose="020B0604030504040204" pitchFamily="50" charset="-128"/>
                <a:ea typeface="Meiryo UI" panose="020B0604030504040204" pitchFamily="50" charset="-128"/>
              </a:rPr>
              <a:t>計算結果データ公開から</a:t>
            </a:r>
            <a:endParaRPr lang="en-US" altLang="ja-JP" sz="1400" b="1" u="sng" dirty="0">
              <a:latin typeface="Meiryo UI" panose="020B0604030504040204" pitchFamily="50" charset="-128"/>
              <a:ea typeface="Meiryo UI" panose="020B0604030504040204" pitchFamily="50" charset="-128"/>
            </a:endParaRPr>
          </a:p>
          <a:p>
            <a:pPr eaLnBrk="1" hangingPunct="1"/>
            <a:r>
              <a:rPr lang="en-US" altLang="ja-JP" sz="1400" b="1" u="sng" dirty="0">
                <a:latin typeface="Meiryo UI" panose="020B0604030504040204" pitchFamily="50" charset="-128"/>
                <a:ea typeface="Meiryo UI" panose="020B0604030504040204" pitchFamily="50" charset="-128"/>
              </a:rPr>
              <a:t>5</a:t>
            </a:r>
            <a:r>
              <a:rPr lang="ja-JP" altLang="en-US" sz="1400" b="1" u="sng" dirty="0">
                <a:latin typeface="Meiryo UI" panose="020B0604030504040204" pitchFamily="50" charset="-128"/>
                <a:ea typeface="Meiryo UI" panose="020B0604030504040204" pitchFamily="50" charset="-128"/>
              </a:rPr>
              <a:t>営業日以内</a:t>
            </a:r>
            <a:endParaRPr lang="en-US" altLang="ja-JP" sz="1400" b="1" u="sng" dirty="0">
              <a:latin typeface="Meiryo UI" panose="020B0604030504040204" pitchFamily="50" charset="-128"/>
              <a:ea typeface="Meiryo UI" panose="020B0604030504040204" pitchFamily="50" charset="-128"/>
            </a:endParaRPr>
          </a:p>
          <a:p>
            <a:endParaRPr lang="ja-JP" altLang="en-US" sz="1400" dirty="0">
              <a:latin typeface="Meiryo UI" pitchFamily="50" charset="-128"/>
              <a:ea typeface="Meiryo UI" pitchFamily="50" charset="-128"/>
              <a:cs typeface="Meiryo UI" pitchFamily="50" charset="-128"/>
            </a:endParaRPr>
          </a:p>
        </p:txBody>
      </p:sp>
      <p:sp>
        <p:nvSpPr>
          <p:cNvPr id="59" name="正方形/長方形 58">
            <a:extLst>
              <a:ext uri="{FF2B5EF4-FFF2-40B4-BE49-F238E27FC236}">
                <a16:creationId xmlns:a16="http://schemas.microsoft.com/office/drawing/2014/main" id="{9CAF31EF-4E33-475F-B013-26E73EA87858}"/>
              </a:ext>
            </a:extLst>
          </p:cNvPr>
          <p:cNvSpPr/>
          <p:nvPr/>
        </p:nvSpPr>
        <p:spPr>
          <a:xfrm>
            <a:off x="168377" y="4819736"/>
            <a:ext cx="2061428" cy="1169551"/>
          </a:xfrm>
          <a:prstGeom prst="rect">
            <a:avLst/>
          </a:prstGeom>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lvl="0" eaLnBrk="1" fontAlgn="auto" hangingPunct="1">
              <a:spcBef>
                <a:spcPts val="0"/>
              </a:spcBef>
              <a:spcAft>
                <a:spcPts val="0"/>
              </a:spcAft>
              <a:defRPr/>
            </a:pPr>
            <a:r>
              <a:rPr lang="en-US" altLang="ja-JP" sz="1400" dirty="0">
                <a:latin typeface="Meiryo UI" panose="020B0604030504040204" pitchFamily="50" charset="-128"/>
                <a:ea typeface="Meiryo UI" panose="020B0604030504040204" pitchFamily="50" charset="-128"/>
              </a:rPr>
              <a:t>【D</a:t>
            </a:r>
            <a:r>
              <a:rPr lang="ja-JP" altLang="en-US" sz="1400" dirty="0">
                <a:latin typeface="Meiryo UI" panose="020B0604030504040204" pitchFamily="50" charset="-128"/>
                <a:ea typeface="Meiryo UI" panose="020B0604030504040204" pitchFamily="50" charset="-128"/>
              </a:rPr>
              <a:t>：発電契約者さまから　　</a:t>
            </a:r>
            <a:endParaRPr lang="en-US" altLang="ja-JP" sz="1400" dirty="0">
              <a:latin typeface="Meiryo UI" panose="020B0604030504040204" pitchFamily="50" charset="-128"/>
              <a:ea typeface="Meiryo UI" panose="020B0604030504040204" pitchFamily="50" charset="-128"/>
            </a:endParaRPr>
          </a:p>
          <a:p>
            <a:pPr lvl="0" eaLnBrk="1" fontAlgn="auto" hangingPunct="1">
              <a:spcBef>
                <a:spcPts val="0"/>
              </a:spcBef>
              <a:spcAft>
                <a:spcPts val="0"/>
              </a:spcAft>
              <a:defRPr/>
            </a:pPr>
            <a:r>
              <a:rPr lang="ja-JP" altLang="en-US" sz="1400" dirty="0">
                <a:latin typeface="Meiryo UI" panose="020B0604030504040204" pitchFamily="50" charset="-128"/>
                <a:ea typeface="Meiryo UI" panose="020B0604030504040204" pitchFamily="50" charset="-128"/>
              </a:rPr>
              <a:t>　　　 一送への支払い</a:t>
            </a:r>
            <a:endParaRPr lang="en-US" altLang="ja-JP" sz="1400" dirty="0">
              <a:latin typeface="Meiryo UI" panose="020B0604030504040204" pitchFamily="50" charset="-128"/>
              <a:ea typeface="Meiryo UI" panose="020B0604030504040204" pitchFamily="50" charset="-128"/>
            </a:endParaRPr>
          </a:p>
          <a:p>
            <a:pPr lvl="0" eaLnBrk="1" fontAlgn="auto" hangingPunct="1">
              <a:spcBef>
                <a:spcPts val="0"/>
              </a:spcBef>
              <a:spcAft>
                <a:spcPts val="0"/>
              </a:spcAft>
              <a:defRPr/>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相殺可分</a:t>
            </a:r>
            <a:r>
              <a:rPr lang="en-US" altLang="ja-JP" sz="1400" dirty="0">
                <a:latin typeface="Meiryo UI" panose="020B0604030504040204" pitchFamily="50" charset="-128"/>
                <a:ea typeface="Meiryo UI" panose="020B0604030504040204" pitchFamily="50" charset="-128"/>
              </a:rPr>
              <a:t>)】</a:t>
            </a:r>
          </a:p>
          <a:p>
            <a:pPr eaLnBrk="1" hangingPunct="1"/>
            <a:r>
              <a:rPr lang="ja-JP" altLang="en-US" sz="1400" b="1" u="sng" dirty="0">
                <a:latin typeface="Meiryo UI" panose="020B0604030504040204" pitchFamily="50" charset="-128"/>
                <a:ea typeface="Meiryo UI" panose="020B0604030504040204" pitchFamily="50" charset="-128"/>
              </a:rPr>
              <a:t>検針日翌日から起算して</a:t>
            </a:r>
            <a:endParaRPr lang="en-US" altLang="ja-JP" sz="1400" b="1" u="sng" dirty="0">
              <a:latin typeface="Meiryo UI" panose="020B0604030504040204" pitchFamily="50" charset="-128"/>
              <a:ea typeface="Meiryo UI" panose="020B0604030504040204" pitchFamily="50" charset="-128"/>
            </a:endParaRPr>
          </a:p>
          <a:p>
            <a:pPr eaLnBrk="1" hangingPunct="1"/>
            <a:r>
              <a:rPr lang="en-US" altLang="ja-JP" sz="1400" b="1" u="sng" dirty="0">
                <a:latin typeface="Meiryo UI" panose="020B0604030504040204" pitchFamily="50" charset="-128"/>
                <a:ea typeface="Meiryo UI" panose="020B0604030504040204" pitchFamily="50" charset="-128"/>
              </a:rPr>
              <a:t>30</a:t>
            </a:r>
            <a:r>
              <a:rPr lang="ja-JP" altLang="en-US" sz="1400" b="1" u="sng" dirty="0">
                <a:latin typeface="Meiryo UI" panose="020B0604030504040204" pitchFamily="50" charset="-128"/>
                <a:ea typeface="Meiryo UI" panose="020B0604030504040204" pitchFamily="50" charset="-128"/>
              </a:rPr>
              <a:t>日以内</a:t>
            </a:r>
          </a:p>
        </p:txBody>
      </p:sp>
      <p:sp>
        <p:nvSpPr>
          <p:cNvPr id="65" name="フローチャート: 書類 64">
            <a:extLst>
              <a:ext uri="{FF2B5EF4-FFF2-40B4-BE49-F238E27FC236}">
                <a16:creationId xmlns:a16="http://schemas.microsoft.com/office/drawing/2014/main" id="{402B4160-413A-4765-8666-55B9DA5B6B59}"/>
              </a:ext>
            </a:extLst>
          </p:cNvPr>
          <p:cNvSpPr/>
          <p:nvPr/>
        </p:nvSpPr>
        <p:spPr>
          <a:xfrm>
            <a:off x="4500891" y="3303445"/>
            <a:ext cx="1001530" cy="552448"/>
          </a:xfrm>
          <a:prstGeom prst="flowChartDocumen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r>
              <a:rPr lang="zh-TW" altLang="en-US" sz="1200" dirty="0">
                <a:solidFill>
                  <a:schemeClr val="tx1"/>
                </a:solidFill>
                <a:latin typeface="Meiryo UI" panose="020B0604030504040204" pitchFamily="50" charset="-128"/>
                <a:ea typeface="Meiryo UI" panose="020B0604030504040204" pitchFamily="50" charset="-128"/>
              </a:rPr>
              <a:t>代理回収</a:t>
            </a:r>
            <a:endParaRPr lang="en-US" altLang="zh-TW" sz="1200" dirty="0">
              <a:solidFill>
                <a:schemeClr val="tx1"/>
              </a:solidFill>
              <a:latin typeface="Meiryo UI" panose="020B0604030504040204" pitchFamily="50" charset="-128"/>
              <a:ea typeface="Meiryo UI" panose="020B0604030504040204" pitchFamily="50" charset="-128"/>
            </a:endParaRPr>
          </a:p>
          <a:p>
            <a:pPr algn="ctr"/>
            <a:r>
              <a:rPr lang="zh-TW" altLang="en-US" sz="1200" dirty="0">
                <a:solidFill>
                  <a:schemeClr val="tx1"/>
                </a:solidFill>
                <a:latin typeface="Meiryo UI" panose="020B0604030504040204" pitchFamily="50" charset="-128"/>
                <a:ea typeface="Meiryo UI" panose="020B0604030504040204" pitchFamily="50" charset="-128"/>
              </a:rPr>
              <a:t>結果一覧</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71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2" name="Text Box 41"/>
          <p:cNvSpPr txBox="1">
            <a:spLocks noChangeArrowheads="1"/>
          </p:cNvSpPr>
          <p:nvPr/>
        </p:nvSpPr>
        <p:spPr bwMode="auto">
          <a:xfrm>
            <a:off x="0" y="127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000" dirty="0">
                <a:latin typeface="Meiryo UI" panose="020B0604030504040204" pitchFamily="50" charset="-128"/>
                <a:ea typeface="Meiryo UI" panose="020B0604030504040204" pitchFamily="50" charset="-128"/>
              </a:rPr>
              <a:t>発電契約者さま経由でのお支払いに係る委託内容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相殺する場合</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7</a:t>
            </a:fld>
            <a:endParaRPr lang="ja-JP" altLang="en-US" sz="120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53987" y="559008"/>
            <a:ext cx="8836025" cy="343547"/>
          </a:xfrm>
          <a:prstGeom prst="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p>
            <a:pPr marL="285750" indent="-285750" eaLnBrk="1" fontAlgn="auto" hangingPunct="1">
              <a:lnSpc>
                <a:spcPct val="110000"/>
              </a:lnSpc>
              <a:spcBef>
                <a:spcPct val="25000"/>
              </a:spcBef>
              <a:spcAft>
                <a:spcPts val="0"/>
              </a:spcAft>
              <a:buFont typeface="Wingdings" panose="05000000000000000000" pitchFamily="2" charset="2"/>
              <a:buChar char="n"/>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一送から、発電契約者さまに対して以下の内容をお願いさせていただきます。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2">
            <a:extLst>
              <a:ext uri="{FF2B5EF4-FFF2-40B4-BE49-F238E27FC236}">
                <a16:creationId xmlns:a16="http://schemas.microsoft.com/office/drawing/2014/main" id="{5E5879F8-2BA2-4390-85A2-1FD321A00ABE}"/>
              </a:ext>
            </a:extLst>
          </p:cNvPr>
          <p:cNvGraphicFramePr>
            <a:graphicFrameLocks noGrp="1"/>
          </p:cNvGraphicFramePr>
          <p:nvPr>
            <p:extLst>
              <p:ext uri="{D42A27DB-BD31-4B8C-83A1-F6EECF244321}">
                <p14:modId xmlns:p14="http://schemas.microsoft.com/office/powerpoint/2010/main" val="1654357490"/>
              </p:ext>
            </p:extLst>
          </p:nvPr>
        </p:nvGraphicFramePr>
        <p:xfrm>
          <a:off x="48259" y="916318"/>
          <a:ext cx="9047480" cy="5540290"/>
        </p:xfrm>
        <a:graphic>
          <a:graphicData uri="http://schemas.openxmlformats.org/drawingml/2006/table">
            <a:tbl>
              <a:tblPr firstRow="1" bandRow="1">
                <a:tableStyleId>{5C22544A-7EE6-4342-B048-85BDC9FD1C3A}</a:tableStyleId>
              </a:tblPr>
              <a:tblGrid>
                <a:gridCol w="2076768">
                  <a:extLst>
                    <a:ext uri="{9D8B030D-6E8A-4147-A177-3AD203B41FA5}">
                      <a16:colId xmlns:a16="http://schemas.microsoft.com/office/drawing/2014/main" val="3161913810"/>
                    </a:ext>
                  </a:extLst>
                </a:gridCol>
                <a:gridCol w="6970712">
                  <a:extLst>
                    <a:ext uri="{9D8B030D-6E8A-4147-A177-3AD203B41FA5}">
                      <a16:colId xmlns:a16="http://schemas.microsoft.com/office/drawing/2014/main" val="3647009624"/>
                    </a:ext>
                  </a:extLst>
                </a:gridCol>
              </a:tblGrid>
              <a:tr h="0">
                <a:tc>
                  <a:txBody>
                    <a:bodyPr/>
                    <a:lstStyle/>
                    <a:p>
                      <a:pPr algn="ctr"/>
                      <a:r>
                        <a:rPr kumimoji="1" lang="ja-JP" altLang="en-US" sz="1400" dirty="0">
                          <a:latin typeface="Meiryo UI" panose="020B0604030504040204" pitchFamily="50" charset="-128"/>
                          <a:ea typeface="Meiryo UI" panose="020B0604030504040204" pitchFamily="50" charset="-128"/>
                        </a:rPr>
                        <a:t>業務項目</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業務詳細</a:t>
                      </a:r>
                    </a:p>
                  </a:txBody>
                  <a:tcPr/>
                </a:tc>
                <a:extLst>
                  <a:ext uri="{0D108BD9-81ED-4DB2-BD59-A6C34878D82A}">
                    <a16:rowId xmlns:a16="http://schemas.microsoft.com/office/drawing/2014/main" val="2329095714"/>
                  </a:ext>
                </a:extLst>
              </a:tr>
              <a:tr h="370840">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rPr>
                        <a:t>Ａ：計算結果データ取得</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一送が公開する計算結果データを取得ください。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lang="ja-JP" altLang="en-US" sz="1400" dirty="0">
                          <a:latin typeface="Meiryo UI" panose="020B0604030504040204" pitchFamily="50" charset="-128"/>
                          <a:ea typeface="Meiryo UI" panose="020B0604030504040204" pitchFamily="50" charset="-128"/>
                        </a:rPr>
                        <a:t>「Ａ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計算結果データ取得」・「</a:t>
                      </a:r>
                      <a:r>
                        <a:rPr lang="en-US" altLang="ja-JP" sz="1400" dirty="0">
                          <a:latin typeface="Meiryo UI" panose="020B0604030504040204" pitchFamily="50" charset="-128"/>
                          <a:ea typeface="Meiryo UI" panose="020B0604030504040204" pitchFamily="50" charset="-128"/>
                        </a:rPr>
                        <a:t>B:</a:t>
                      </a:r>
                      <a:r>
                        <a:rPr lang="ja-JP" altLang="en-US" sz="1400" dirty="0">
                          <a:latin typeface="Meiryo UI" panose="020B0604030504040204" pitchFamily="50" charset="-128"/>
                          <a:ea typeface="Meiryo UI" panose="020B0604030504040204" pitchFamily="50" charset="-128"/>
                        </a:rPr>
                        <a:t>相殺結果通知（一送への返却）」については、検針日程毎に取得・返却をお願いします。</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14039789"/>
                  </a:ext>
                </a:extLst>
              </a:tr>
              <a:tr h="1151170">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rPr>
                        <a:t>Ｂ：相殺結果回答</a:t>
                      </a:r>
                      <a:endParaRPr kumimoji="1" lang="en-US" altLang="ja-JP" sz="14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 typeface="+mj-ea"/>
                        <a:buNone/>
                        <a:tabLst/>
                        <a:defRPr/>
                      </a:pPr>
                      <a:r>
                        <a:rPr lang="ja-JP" altLang="en-US" sz="1400" u="none" dirty="0">
                          <a:latin typeface="Meiryo UI" panose="020B0604030504040204" pitchFamily="50" charset="-128"/>
                          <a:ea typeface="Meiryo UI" panose="020B0604030504040204" pitchFamily="50" charset="-128"/>
                        </a:rPr>
                        <a:t>　　</a:t>
                      </a:r>
                      <a:r>
                        <a:rPr lang="en-US" altLang="ja-JP" sz="1400" u="none" dirty="0">
                          <a:latin typeface="Meiryo UI" panose="020B0604030504040204" pitchFamily="50" charset="-128"/>
                          <a:ea typeface="Meiryo UI" panose="020B0604030504040204" pitchFamily="50" charset="-128"/>
                        </a:rPr>
                        <a:t>【</a:t>
                      </a:r>
                      <a:r>
                        <a:rPr lang="ja-JP" altLang="en-US" sz="1400" u="none" dirty="0">
                          <a:latin typeface="Meiryo UI" panose="020B0604030504040204" pitchFamily="50" charset="-128"/>
                          <a:ea typeface="Meiryo UI" panose="020B0604030504040204" pitchFamily="50" charset="-128"/>
                        </a:rPr>
                        <a:t>一送への返却</a:t>
                      </a:r>
                      <a:r>
                        <a:rPr lang="en-US" altLang="ja-JP" sz="1400" u="none" dirty="0">
                          <a:latin typeface="Meiryo UI" panose="020B0604030504040204" pitchFamily="50" charset="-128"/>
                          <a:ea typeface="Meiryo UI" panose="020B0604030504040204" pitchFamily="50" charset="-128"/>
                        </a:rPr>
                        <a:t>】</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0" indent="0">
                        <a:buFont typeface="+mj-ea"/>
                        <a:buNone/>
                      </a:pP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kumimoji="1" lang="en-US" altLang="ja-JP" sz="1400" dirty="0">
                          <a:solidFill>
                            <a:schemeClr val="tx1"/>
                          </a:solidFill>
                          <a:latin typeface="Meiryo UI" panose="020B0604030504040204" pitchFamily="50" charset="-128"/>
                          <a:ea typeface="Meiryo UI" panose="020B0604030504040204" pitchFamily="50" charset="-128"/>
                        </a:rPr>
                        <a:t>A</a:t>
                      </a:r>
                      <a:r>
                        <a:rPr kumimoji="1" lang="ja-JP" altLang="en-US" sz="1400" dirty="0">
                          <a:solidFill>
                            <a:schemeClr val="tx1"/>
                          </a:solidFill>
                          <a:latin typeface="Meiryo UI" panose="020B0604030504040204" pitchFamily="50" charset="-128"/>
                          <a:ea typeface="Meiryo UI" panose="020B0604030504040204" pitchFamily="50" charset="-128"/>
                        </a:rPr>
                        <a:t>で取得した計算結果データをもとに、買取料金と発電側課金額の相殺可否を判定ください。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300" dirty="0">
                          <a:latin typeface="Meiryo UI" panose="020B0604030504040204" pitchFamily="50" charset="-128"/>
                          <a:ea typeface="Meiryo UI" panose="020B0604030504040204" pitchFamily="50" charset="-128"/>
                        </a:rPr>
                        <a:t>「</a:t>
                      </a:r>
                      <a:r>
                        <a:rPr kumimoji="1" lang="zh-TW" altLang="en-US" sz="1300" dirty="0">
                          <a:latin typeface="Meiryo UI" panose="020B0604030504040204" pitchFamily="50" charset="-128"/>
                          <a:ea typeface="Meiryo UI" panose="020B0604030504040204" pitchFamily="50" charset="-128"/>
                        </a:rPr>
                        <a:t>買取料金</a:t>
                      </a:r>
                      <a:r>
                        <a:rPr kumimoji="1" lang="ja-JP" altLang="en-US" sz="1300" dirty="0">
                          <a:latin typeface="Meiryo UI" panose="020B0604030504040204" pitchFamily="50" charset="-128"/>
                          <a:ea typeface="Meiryo UI" panose="020B0604030504040204" pitchFamily="50" charset="-128"/>
                        </a:rPr>
                        <a:t>≧</a:t>
                      </a:r>
                      <a:r>
                        <a:rPr kumimoji="1" lang="zh-TW" altLang="en-US" sz="1300" dirty="0">
                          <a:latin typeface="Meiryo UI" panose="020B0604030504040204" pitchFamily="50" charset="-128"/>
                          <a:ea typeface="Meiryo UI" panose="020B0604030504040204" pitchFamily="50" charset="-128"/>
                        </a:rPr>
                        <a:t>発電側課金</a:t>
                      </a:r>
                      <a:r>
                        <a:rPr kumimoji="1" lang="ja-JP" altLang="en-US" sz="1300" dirty="0">
                          <a:latin typeface="Meiryo UI" panose="020B0604030504040204" pitchFamily="50" charset="-128"/>
                          <a:ea typeface="Meiryo UI" panose="020B0604030504040204" pitchFamily="50" charset="-128"/>
                        </a:rPr>
                        <a:t>」の場合のみ</a:t>
                      </a:r>
                      <a:r>
                        <a:rPr kumimoji="1" lang="ja-JP" altLang="en-US" sz="1300" dirty="0">
                          <a:solidFill>
                            <a:schemeClr val="tx1"/>
                          </a:solidFill>
                          <a:latin typeface="Meiryo UI" panose="020B0604030504040204" pitchFamily="50" charset="-128"/>
                          <a:ea typeface="Meiryo UI" panose="020B0604030504040204" pitchFamily="50" charset="-128"/>
                        </a:rPr>
                        <a:t>相殺可</a:t>
                      </a:r>
                      <a:r>
                        <a:rPr kumimoji="1" lang="ja-JP" altLang="en-US" sz="1300" strike="noStrike" baseline="0" dirty="0">
                          <a:solidFill>
                            <a:schemeClr val="tx1"/>
                          </a:solidFill>
                          <a:latin typeface="Meiryo UI" panose="020B0604030504040204" pitchFamily="50" charset="-128"/>
                          <a:ea typeface="Meiryo UI" panose="020B0604030504040204" pitchFamily="50" charset="-128"/>
                        </a:rPr>
                        <a:t>です</a:t>
                      </a:r>
                      <a:r>
                        <a:rPr kumimoji="1" lang="ja-JP" altLang="en-US" sz="1300" dirty="0">
                          <a:solidFill>
                            <a:schemeClr val="tx1"/>
                          </a:solidFill>
                          <a:latin typeface="Meiryo UI" panose="020B0604030504040204" pitchFamily="50" charset="-128"/>
                          <a:ea typeface="Meiryo UI" panose="020B0604030504040204" pitchFamily="50" charset="-128"/>
                        </a:rPr>
                        <a:t>。</a:t>
                      </a:r>
                      <a:endParaRPr kumimoji="1" lang="en-US" altLang="ja-JP" sz="1300" dirty="0">
                        <a:solidFill>
                          <a:schemeClr val="tx1"/>
                        </a:solidFill>
                        <a:latin typeface="Meiryo UI" panose="020B0604030504040204" pitchFamily="50" charset="-128"/>
                        <a:ea typeface="Meiryo UI"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300" dirty="0">
                          <a:solidFill>
                            <a:schemeClr val="tx1"/>
                          </a:solidFill>
                          <a:latin typeface="Meiryo UI" panose="020B0604030504040204" pitchFamily="50" charset="-128"/>
                          <a:ea typeface="Meiryo UI" panose="020B0604030504040204" pitchFamily="50" charset="-128"/>
                        </a:rPr>
                        <a:t>「</a:t>
                      </a:r>
                      <a:r>
                        <a:rPr kumimoji="1" lang="zh-TW" altLang="en-US" sz="1300" dirty="0">
                          <a:solidFill>
                            <a:schemeClr val="tx1"/>
                          </a:solidFill>
                          <a:latin typeface="Meiryo UI" panose="020B0604030504040204" pitchFamily="50" charset="-128"/>
                          <a:ea typeface="Meiryo UI" panose="020B0604030504040204" pitchFamily="50" charset="-128"/>
                        </a:rPr>
                        <a:t>買取料金</a:t>
                      </a:r>
                      <a:r>
                        <a:rPr kumimoji="1" lang="ja-JP" altLang="en-US" sz="1300" dirty="0">
                          <a:solidFill>
                            <a:schemeClr val="tx1"/>
                          </a:solidFill>
                          <a:latin typeface="Meiryo UI" panose="020B0604030504040204" pitchFamily="50" charset="-128"/>
                          <a:ea typeface="Meiryo UI" panose="020B0604030504040204" pitchFamily="50" charset="-128"/>
                        </a:rPr>
                        <a:t>＜</a:t>
                      </a:r>
                      <a:r>
                        <a:rPr kumimoji="1" lang="zh-TW" altLang="en-US" sz="1300" dirty="0">
                          <a:solidFill>
                            <a:schemeClr val="tx1"/>
                          </a:solidFill>
                          <a:latin typeface="Meiryo UI" panose="020B0604030504040204" pitchFamily="50" charset="-128"/>
                          <a:ea typeface="Meiryo UI" panose="020B0604030504040204" pitchFamily="50" charset="-128"/>
                        </a:rPr>
                        <a:t>発電側課金</a:t>
                      </a:r>
                      <a:r>
                        <a:rPr kumimoji="1" lang="ja-JP" altLang="en-US" sz="1300" dirty="0">
                          <a:solidFill>
                            <a:schemeClr val="tx1"/>
                          </a:solidFill>
                          <a:latin typeface="Meiryo UI" panose="020B0604030504040204" pitchFamily="50" charset="-128"/>
                          <a:ea typeface="Meiryo UI" panose="020B0604030504040204" pitchFamily="50" charset="-128"/>
                        </a:rPr>
                        <a:t>」の場合に、買取料金部分のみの一部相殺は不可</a:t>
                      </a:r>
                      <a:r>
                        <a:rPr kumimoji="1" lang="ja-JP" altLang="en-US" sz="1300" strike="noStrike" baseline="0" dirty="0">
                          <a:solidFill>
                            <a:schemeClr val="tx1"/>
                          </a:solidFill>
                          <a:latin typeface="Meiryo UI" panose="020B0604030504040204" pitchFamily="50" charset="-128"/>
                          <a:ea typeface="Meiryo UI" panose="020B0604030504040204" pitchFamily="50" charset="-128"/>
                        </a:rPr>
                        <a:t>です</a:t>
                      </a:r>
                      <a:r>
                        <a:rPr kumimoji="1" lang="ja-JP" altLang="en-US" sz="1300" dirty="0">
                          <a:latin typeface="Meiryo UI" panose="020B0604030504040204" pitchFamily="50" charset="-128"/>
                          <a:ea typeface="Meiryo UI" panose="020B0604030504040204" pitchFamily="50" charset="-128"/>
                        </a:rPr>
                        <a:t>。</a:t>
                      </a:r>
                      <a:endParaRPr kumimoji="1" lang="en-US" altLang="ja-JP" sz="13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「相殺可」・「相殺不可」を入力したデータを、</a:t>
                      </a:r>
                      <a:r>
                        <a:rPr kumimoji="1" lang="ja-JP" altLang="en-US" sz="1400" b="1" u="sng" dirty="0">
                          <a:solidFill>
                            <a:schemeClr val="tx1"/>
                          </a:solidFill>
                          <a:latin typeface="Meiryo UI" panose="020B0604030504040204" pitchFamily="50" charset="-128"/>
                          <a:ea typeface="Meiryo UI" panose="020B0604030504040204" pitchFamily="50" charset="-128"/>
                        </a:rPr>
                        <a:t>計算結果データ公開から</a:t>
                      </a:r>
                      <a:r>
                        <a:rPr kumimoji="1" lang="en-US" altLang="ja-JP" sz="1400" b="1" u="sng" dirty="0">
                          <a:solidFill>
                            <a:schemeClr val="tx1"/>
                          </a:solidFill>
                          <a:latin typeface="Meiryo UI" panose="020B0604030504040204" pitchFamily="50" charset="-128"/>
                          <a:ea typeface="Meiryo UI" panose="020B0604030504040204" pitchFamily="50" charset="-128"/>
                        </a:rPr>
                        <a:t>5</a:t>
                      </a:r>
                      <a:r>
                        <a:rPr kumimoji="1" lang="ja-JP" altLang="en-US" sz="1400" b="1" u="sng" dirty="0">
                          <a:solidFill>
                            <a:schemeClr val="tx1"/>
                          </a:solidFill>
                          <a:latin typeface="Meiryo UI" panose="020B0604030504040204" pitchFamily="50" charset="-128"/>
                          <a:ea typeface="Meiryo UI" panose="020B0604030504040204" pitchFamily="50" charset="-128"/>
                        </a:rPr>
                        <a:t>営業日以内</a:t>
                      </a:r>
                      <a:r>
                        <a:rPr kumimoji="1" lang="ja-JP" altLang="en-US" sz="1400" dirty="0">
                          <a:solidFill>
                            <a:schemeClr val="tx1"/>
                          </a:solidFill>
                          <a:latin typeface="Meiryo UI" panose="020B0604030504040204" pitchFamily="50" charset="-128"/>
                          <a:ea typeface="Meiryo UI" panose="020B0604030504040204" pitchFamily="50" charset="-128"/>
                        </a:rPr>
                        <a:t>に一送へご返却ください。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62814227"/>
                  </a:ext>
                </a:extLst>
              </a:tr>
              <a:tr h="1615440">
                <a:tc>
                  <a:txBody>
                    <a:bodyPr/>
                    <a:lstStyle/>
                    <a:p>
                      <a:pPr marL="0" indent="0">
                        <a:buFont typeface="+mj-ea"/>
                        <a:buNone/>
                      </a:pPr>
                      <a:r>
                        <a:rPr kumimoji="1" lang="en-US" altLang="ja-JP" sz="1400" dirty="0">
                          <a:latin typeface="Meiryo UI" panose="020B0604030504040204" pitchFamily="50" charset="-128"/>
                          <a:ea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rPr>
                        <a:t>：相殺結果通知</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u="none" dirty="0">
                          <a:latin typeface="Meiryo UI" panose="020B0604030504040204" pitchFamily="50" charset="-128"/>
                          <a:ea typeface="Meiryo UI" panose="020B0604030504040204" pitchFamily="50" charset="-128"/>
                        </a:rPr>
                        <a:t>　　</a:t>
                      </a:r>
                      <a:r>
                        <a:rPr lang="en-US" altLang="ja-JP" sz="1400" u="none" dirty="0">
                          <a:latin typeface="Meiryo UI" panose="020B0604030504040204" pitchFamily="50" charset="-128"/>
                          <a:ea typeface="Meiryo UI" panose="020B0604030504040204" pitchFamily="50" charset="-128"/>
                        </a:rPr>
                        <a:t>【</a:t>
                      </a:r>
                      <a:r>
                        <a:rPr lang="ja-JP" altLang="en-US" sz="1400" u="none" dirty="0">
                          <a:latin typeface="Meiryo UI" panose="020B0604030504040204" pitchFamily="50" charset="-128"/>
                          <a:ea typeface="Meiryo UI" panose="020B0604030504040204" pitchFamily="50" charset="-128"/>
                        </a:rPr>
                        <a:t>発電者さまへの通知</a:t>
                      </a:r>
                      <a:r>
                        <a:rPr lang="en-US" altLang="ja-JP" sz="1400" u="none" dirty="0">
                          <a:latin typeface="Meiryo UI" panose="020B0604030504040204" pitchFamily="50" charset="-128"/>
                          <a:ea typeface="Meiryo UI" panose="020B0604030504040204" pitchFamily="50" charset="-128"/>
                        </a:rPr>
                        <a:t>】</a:t>
                      </a:r>
                      <a:endParaRPr kumimoji="1" lang="en-US" altLang="ja-JP" sz="1400" u="none" dirty="0">
                        <a:latin typeface="Meiryo UI" panose="020B0604030504040204" pitchFamily="50" charset="-128"/>
                        <a:ea typeface="Meiryo UI" panose="020B0604030504040204" pitchFamily="50" charset="-128"/>
                      </a:endParaRPr>
                    </a:p>
                    <a:p>
                      <a:pPr marL="0" indent="0">
                        <a:buFont typeface="+mj-ea"/>
                        <a:buNone/>
                      </a:pPr>
                      <a:endParaRPr kumimoji="1" lang="en-US" altLang="ja-JP"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＜相殺可の場合＞</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買取料金と発電側課金額を相殺した旨と、</a:t>
                      </a:r>
                      <a:r>
                        <a:rPr kumimoji="1" lang="ja-JP" altLang="en-US" sz="1400" dirty="0">
                          <a:latin typeface="Meiryo UI" panose="020B0604030504040204" pitchFamily="50" charset="-128"/>
                          <a:ea typeface="Meiryo UI" panose="020B0604030504040204" pitchFamily="50" charset="-128"/>
                        </a:rPr>
                        <a:t>発電側課金額の内訳について</a:t>
                      </a:r>
                      <a:r>
                        <a:rPr kumimoji="1" lang="ja-JP" altLang="en-US" sz="1400" dirty="0">
                          <a:solidFill>
                            <a:schemeClr val="tx1"/>
                          </a:solidFill>
                          <a:latin typeface="Meiryo UI" panose="020B0604030504040204" pitchFamily="50" charset="-128"/>
                          <a:ea typeface="Meiryo UI" panose="020B0604030504040204" pitchFamily="50" charset="-128"/>
                        </a:rPr>
                        <a:t>通知ください。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＜相殺不可の場合＞</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発電側課金額が買取料金を上回る等の理由により、相殺ができなかった場合において、発電者さまに対し、相殺ができなかった旨と一送から発電者さまへ請求される旨を通知ください。</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「相殺不可」の通知により、支払期日の到来前でも一送が発電者さまへ請求することが可能となるため、速やかな</a:t>
                      </a:r>
                      <a:r>
                        <a:rPr kumimoji="1" lang="ja-JP" altLang="en-US" sz="1400" dirty="0">
                          <a:latin typeface="Meiryo UI" panose="020B0604030504040204" pitchFamily="50" charset="-128"/>
                          <a:ea typeface="Meiryo UI" panose="020B0604030504040204" pitchFamily="50" charset="-128"/>
                        </a:rPr>
                        <a:t>通知をお願いします。</a:t>
                      </a:r>
                      <a:endParaRPr kumimoji="1" lang="en-US" altLang="ja-JP"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ea"/>
                        <a:buNone/>
                        <a:tabLst/>
                        <a:defRPr/>
                      </a:pPr>
                      <a:r>
                        <a:rPr kumimoji="1" lang="en-US" altLang="ja-JP" sz="1400" dirty="0">
                          <a:latin typeface="Meiryo UI" panose="020B0604030504040204" pitchFamily="50" charset="-128"/>
                          <a:ea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rPr>
                        <a:t>：発電契約者さまから　</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mj-ea"/>
                        <a:buNone/>
                        <a:tabLst/>
                        <a:defRPr/>
                      </a:pPr>
                      <a:r>
                        <a:rPr kumimoji="1" lang="ja-JP" altLang="en-US" sz="1400" dirty="0">
                          <a:latin typeface="Meiryo UI" panose="020B0604030504040204" pitchFamily="50" charset="-128"/>
                          <a:ea typeface="Meiryo UI" panose="020B0604030504040204" pitchFamily="50" charset="-128"/>
                        </a:rPr>
                        <a:t>　　 一送への支払い</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mj-ea"/>
                        <a:buNone/>
                        <a:tabLst/>
                        <a:defRPr/>
                      </a:pPr>
                      <a:r>
                        <a:rPr kumimoji="1" lang="ja-JP" altLang="en-US" sz="1400" dirty="0">
                          <a:latin typeface="Meiryo UI" panose="020B0604030504040204" pitchFamily="50" charset="-128"/>
                          <a:ea typeface="Meiryo UI" panose="020B0604030504040204" pitchFamily="50" charset="-128"/>
                        </a:rPr>
                        <a:t>　　（相殺可分）</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lgn="l" defTabSz="914400" rtl="0" eaLnBrk="1" latinLnBrk="0" hangingPunct="1">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相殺可分の発電側課金額について、</a:t>
                      </a:r>
                      <a:r>
                        <a:rPr kumimoji="1" lang="ja-JP" altLang="en-US" sz="1400" b="1" u="sng" kern="1200" dirty="0">
                          <a:solidFill>
                            <a:schemeClr val="tx1"/>
                          </a:solidFill>
                          <a:latin typeface="Meiryo UI" panose="020B0604030504040204" pitchFamily="50" charset="-128"/>
                          <a:ea typeface="Meiryo UI" panose="020B0604030504040204" pitchFamily="50" charset="-128"/>
                          <a:cs typeface="+mn-cs"/>
                        </a:rPr>
                        <a:t>検針日翌日から起算して</a:t>
                      </a:r>
                      <a:r>
                        <a:rPr kumimoji="1" lang="en-US" altLang="ja-JP" sz="1400" b="1" u="sng" kern="1200" dirty="0">
                          <a:solidFill>
                            <a:schemeClr val="tx1"/>
                          </a:solidFill>
                          <a:latin typeface="Meiryo UI" panose="020B0604030504040204" pitchFamily="50" charset="-128"/>
                          <a:ea typeface="Meiryo UI" panose="020B0604030504040204" pitchFamily="50" charset="-128"/>
                          <a:cs typeface="+mn-cs"/>
                        </a:rPr>
                        <a:t>30</a:t>
                      </a:r>
                      <a:r>
                        <a:rPr kumimoji="1" lang="ja-JP" altLang="en-US" sz="1400" b="1" u="sng" kern="1200" dirty="0">
                          <a:solidFill>
                            <a:schemeClr val="tx1"/>
                          </a:solidFill>
                          <a:latin typeface="Meiryo UI" panose="020B0604030504040204" pitchFamily="50" charset="-128"/>
                          <a:ea typeface="Meiryo UI" panose="020B0604030504040204" pitchFamily="50" charset="-128"/>
                          <a:cs typeface="+mn-cs"/>
                        </a:rPr>
                        <a:t>日以内</a:t>
                      </a:r>
                      <a:r>
                        <a:rPr kumimoji="1" lang="ja-JP" altLang="en-US" sz="1400" dirty="0">
                          <a:solidFill>
                            <a:schemeClr val="tx1"/>
                          </a:solidFill>
                          <a:latin typeface="Meiryo UI" panose="020B0604030504040204" pitchFamily="50" charset="-128"/>
                          <a:ea typeface="Meiryo UI" panose="020B0604030504040204" pitchFamily="50" charset="-128"/>
                        </a:rPr>
                        <a:t>に一送が指定する口座へお支払いください。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marR="0" indent="-2857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400" dirty="0">
                          <a:solidFill>
                            <a:schemeClr val="tx1"/>
                          </a:solidFill>
                          <a:latin typeface="Meiryo UI" panose="020B0604030504040204" pitchFamily="50" charset="-128"/>
                          <a:ea typeface="Meiryo UI" panose="020B0604030504040204" pitchFamily="50" charset="-128"/>
                        </a:rPr>
                        <a:t>相殺不可分については、一送から発電者さまへ請求するため、発電契約者さまから一送へのお支払いは不要です。</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37084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その他：発電者さまからの</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問い合わせ対応</a:t>
                      </a:r>
                    </a:p>
                  </a:txBody>
                  <a:tcP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発電契約者さまが実施する相殺処理に関する問い合わせについては、発電契約者さまにてご対応をお願いします。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lgn="l" defTabSz="914400" rtl="0" eaLnBrk="1" latinLnBrk="0" hangingPunct="1">
                        <a:buFont typeface="Meiryo UI" panose="020B0604030504040204" pitchFamily="50" charset="-128"/>
                        <a:buChar char="※"/>
                      </a:pPr>
                      <a:r>
                        <a:rPr kumimoji="1" lang="ja-JP" altLang="en-US" sz="1400" kern="1200" dirty="0">
                          <a:solidFill>
                            <a:schemeClr val="tx1"/>
                          </a:solidFill>
                          <a:latin typeface="Meiryo UI" panose="020B0604030504040204" pitchFamily="50" charset="-128"/>
                          <a:ea typeface="Meiryo UI" panose="020B0604030504040204" pitchFamily="50" charset="-128"/>
                          <a:cs typeface="+mn-cs"/>
                        </a:rPr>
                        <a:t>発電側課金額の内訳に関する問い合わせは一送にて対応します。</a:t>
                      </a:r>
                      <a:endParaRPr kumimoji="1" lang="en-US" altLang="ja-JP" sz="140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3021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DD0A3E36-5CCF-480F-98D0-E731EA6809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3587" b="18287"/>
          <a:stretch/>
        </p:blipFill>
        <p:spPr>
          <a:xfrm>
            <a:off x="5672284" y="1166569"/>
            <a:ext cx="3471716" cy="4950043"/>
          </a:xfrm>
          <a:prstGeom prst="rect">
            <a:avLst/>
          </a:prstGeom>
        </p:spPr>
      </p:pic>
      <p:sp>
        <p:nvSpPr>
          <p:cNvPr id="12291" name="Rectangle 40"/>
          <p:cNvSpPr>
            <a:spLocks noChangeArrowheads="1"/>
          </p:cNvSpPr>
          <p:nvPr/>
        </p:nvSpPr>
        <p:spPr bwMode="auto">
          <a:xfrm>
            <a:off x="0" y="461963"/>
            <a:ext cx="9144000" cy="71437"/>
          </a:xfrm>
          <a:prstGeom prst="rect">
            <a:avLst/>
          </a:prstGeom>
          <a:gradFill rotWithShape="1">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12293" name="スライド番号プレースホルダー 4"/>
          <p:cNvSpPr>
            <a:spLocks noGrp="1"/>
          </p:cNvSpPr>
          <p:nvPr>
            <p:ph type="sldNum" sz="quarter" idx="12"/>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711491BF-04F0-4E3E-A77A-76769651DB99}" type="slidenum">
              <a:rPr lang="ja-JP" altLang="en-US" sz="1200" smtClean="0">
                <a:latin typeface="Meiryo UI" panose="020B0604030504040204" pitchFamily="50" charset="-128"/>
                <a:ea typeface="Meiryo UI" panose="020B0604030504040204" pitchFamily="50" charset="-128"/>
              </a:rPr>
              <a:pPr>
                <a:lnSpc>
                  <a:spcPct val="100000"/>
                </a:lnSpc>
                <a:spcBef>
                  <a:spcPct val="0"/>
                </a:spcBef>
                <a:buFontTx/>
                <a:buNone/>
              </a:pPr>
              <a:t>8</a:t>
            </a:fld>
            <a:endParaRPr lang="ja-JP" altLang="en-US" sz="120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71F37886-EB06-47A6-B8D4-D04C8C33EEA5}"/>
              </a:ext>
            </a:extLst>
          </p:cNvPr>
          <p:cNvSpPr txBox="1"/>
          <p:nvPr/>
        </p:nvSpPr>
        <p:spPr>
          <a:xfrm>
            <a:off x="6218884" y="714881"/>
            <a:ext cx="2526654" cy="461665"/>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左記整理資料を踏まえた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発電側課金料金通知内容イメージ</a:t>
            </a:r>
            <a:r>
              <a:rPr lang="en-US" altLang="ja-JP"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4D919A46-B6EC-4E36-A9E4-3B7FD0554B8E}"/>
              </a:ext>
            </a:extLst>
          </p:cNvPr>
          <p:cNvSpPr txBox="1"/>
          <p:nvPr/>
        </p:nvSpPr>
        <p:spPr>
          <a:xfrm>
            <a:off x="1222745" y="6168935"/>
            <a:ext cx="3990009" cy="461665"/>
          </a:xfrm>
          <a:prstGeom prst="rect">
            <a:avLst/>
          </a:prstGeom>
          <a:solidFill>
            <a:schemeClr val="accent6">
              <a:lumMod val="20000"/>
              <a:lumOff val="80000"/>
            </a:schemeClr>
          </a:solid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必要項目を満たしている前提で、フォーマットや提供様式</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（書面、</a:t>
            </a:r>
            <a:r>
              <a:rPr kumimoji="1" lang="en-US" altLang="ja-JP" sz="1200" dirty="0">
                <a:latin typeface="Meiryo UI" panose="020B0604030504040204" pitchFamily="50" charset="-128"/>
                <a:ea typeface="Meiryo UI" panose="020B0604030504040204" pitchFamily="50" charset="-128"/>
              </a:rPr>
              <a:t>WEB</a:t>
            </a:r>
            <a:r>
              <a:rPr kumimoji="1" lang="ja-JP" altLang="en-US" sz="1200" dirty="0">
                <a:latin typeface="Meiryo UI" panose="020B0604030504040204" pitchFamily="50" charset="-128"/>
                <a:ea typeface="Meiryo UI" panose="020B0604030504040204" pitchFamily="50" charset="-128"/>
              </a:rPr>
              <a:t>等）は自由選択可です。</a:t>
            </a:r>
          </a:p>
        </p:txBody>
      </p:sp>
      <p:pic>
        <p:nvPicPr>
          <p:cNvPr id="4" name="図 3">
            <a:extLst>
              <a:ext uri="{FF2B5EF4-FFF2-40B4-BE49-F238E27FC236}">
                <a16:creationId xmlns:a16="http://schemas.microsoft.com/office/drawing/2014/main" id="{97C63366-F670-4EF6-8262-3C84769CD3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358028"/>
            <a:ext cx="5756110" cy="4383554"/>
          </a:xfrm>
          <a:prstGeom prst="rect">
            <a:avLst/>
          </a:prstGeom>
        </p:spPr>
      </p:pic>
      <p:cxnSp>
        <p:nvCxnSpPr>
          <p:cNvPr id="11" name="直線コネクタ 10">
            <a:extLst>
              <a:ext uri="{FF2B5EF4-FFF2-40B4-BE49-F238E27FC236}">
                <a16:creationId xmlns:a16="http://schemas.microsoft.com/office/drawing/2014/main" id="{CD53D8C0-08A9-466E-A7BE-EBCB2123087F}"/>
              </a:ext>
            </a:extLst>
          </p:cNvPr>
          <p:cNvCxnSpPr>
            <a:cxnSpLocks/>
          </p:cNvCxnSpPr>
          <p:nvPr/>
        </p:nvCxnSpPr>
        <p:spPr>
          <a:xfrm>
            <a:off x="520117" y="5081076"/>
            <a:ext cx="4957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6CD5BA1-D732-4BDA-8EDC-E4A02B6208DD}"/>
              </a:ext>
            </a:extLst>
          </p:cNvPr>
          <p:cNvCxnSpPr>
            <a:cxnSpLocks/>
          </p:cNvCxnSpPr>
          <p:nvPr/>
        </p:nvCxnSpPr>
        <p:spPr>
          <a:xfrm>
            <a:off x="520117" y="5257550"/>
            <a:ext cx="5380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7B7628E-3D99-460A-8BA7-563C5B62CE69}"/>
              </a:ext>
            </a:extLst>
          </p:cNvPr>
          <p:cNvSpPr txBox="1"/>
          <p:nvPr/>
        </p:nvSpPr>
        <p:spPr>
          <a:xfrm>
            <a:off x="306736" y="979606"/>
            <a:ext cx="4463081" cy="276999"/>
          </a:xfrm>
          <a:prstGeom prst="rect">
            <a:avLst/>
          </a:prstGeom>
          <a:solidFill>
            <a:schemeClr val="bg1"/>
          </a:solidFill>
          <a:ln>
            <a:solidFill>
              <a:schemeClr val="tx1"/>
            </a:solidFill>
          </a:ln>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日　第</a:t>
            </a:r>
            <a:r>
              <a:rPr kumimoji="1" lang="en-US" altLang="ja-JP" sz="1200" dirty="0">
                <a:latin typeface="Meiryo UI" panose="020B0604030504040204" pitchFamily="50" charset="-128"/>
                <a:ea typeface="Meiryo UI" panose="020B0604030504040204" pitchFamily="50" charset="-128"/>
              </a:rPr>
              <a:t>44</a:t>
            </a:r>
            <a:r>
              <a:rPr kumimoji="1" lang="ja-JP" altLang="en-US" sz="1200" dirty="0">
                <a:latin typeface="Meiryo UI" panose="020B0604030504040204" pitchFamily="50" charset="-128"/>
                <a:ea typeface="Meiryo UI" panose="020B0604030504040204" pitchFamily="50" charset="-128"/>
              </a:rPr>
              <a:t>回　制度設計専門会合資料（</a:t>
            </a:r>
            <a:r>
              <a:rPr kumimoji="1" lang="en-US" altLang="ja-JP" sz="1200" dirty="0">
                <a:latin typeface="Meiryo UI" panose="020B0604030504040204" pitchFamily="50" charset="-128"/>
                <a:ea typeface="Meiryo UI" panose="020B0604030504040204" pitchFamily="50" charset="-128"/>
              </a:rPr>
              <a:t>P7</a:t>
            </a:r>
            <a:r>
              <a:rPr kumimoji="1" lang="ja-JP" altLang="en-US" sz="1200" dirty="0">
                <a:latin typeface="Meiryo UI" panose="020B0604030504040204" pitchFamily="50" charset="-128"/>
                <a:ea typeface="Meiryo UI" panose="020B0604030504040204" pitchFamily="50" charset="-128"/>
              </a:rPr>
              <a:t>）抜粋</a:t>
            </a:r>
            <a:endParaRPr kumimoji="1" lang="en-US" altLang="ja-JP" sz="1200" dirty="0">
              <a:latin typeface="Meiryo UI" panose="020B0604030504040204" pitchFamily="50" charset="-128"/>
              <a:ea typeface="Meiryo UI" panose="020B0604030504040204" pitchFamily="50" charset="-128"/>
            </a:endParaRPr>
          </a:p>
        </p:txBody>
      </p:sp>
      <p:sp>
        <p:nvSpPr>
          <p:cNvPr id="3" name="線吹き出し 1 (枠付き) 2"/>
          <p:cNvSpPr/>
          <p:nvPr/>
        </p:nvSpPr>
        <p:spPr>
          <a:xfrm>
            <a:off x="5542444" y="6185097"/>
            <a:ext cx="3435181" cy="558615"/>
          </a:xfrm>
          <a:prstGeom prst="borderCallout1">
            <a:avLst>
              <a:gd name="adj1" fmla="val 199"/>
              <a:gd name="adj2" fmla="val 84923"/>
              <a:gd name="adj3" fmla="val -53464"/>
              <a:gd name="adj4" fmla="val 69990"/>
            </a:avLst>
          </a:prstGeom>
          <a:noFill/>
          <a:ln w="9525">
            <a:solidFill>
              <a:schemeClr val="tx1"/>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rgbClr val="FF0000"/>
                </a:solidFill>
                <a:latin typeface="Meiryo UI" panose="020B0604030504040204" pitchFamily="50" charset="-128"/>
                <a:ea typeface="Meiryo UI" panose="020B0604030504040204" pitchFamily="50" charset="-128"/>
              </a:rPr>
              <a:t>相殺不可の場合</a:t>
            </a:r>
            <a:r>
              <a:rPr lang="ja-JP" altLang="en-US" sz="1200" dirty="0">
                <a:solidFill>
                  <a:schemeClr val="tx1"/>
                </a:solidFill>
                <a:latin typeface="Meiryo UI" panose="020B0604030504040204" pitchFamily="50" charset="-128"/>
                <a:ea typeface="Meiryo UI" panose="020B0604030504040204" pitchFamily="50" charset="-128"/>
              </a:rPr>
              <a:t>、</a:t>
            </a:r>
          </a:p>
          <a:p>
            <a:pPr marL="266700" indent="-266700"/>
            <a:r>
              <a:rPr lang="ja-JP" altLang="en-US" sz="1200" dirty="0">
                <a:solidFill>
                  <a:schemeClr val="tx1"/>
                </a:solidFill>
                <a:latin typeface="Meiryo UI" panose="020B0604030504040204" pitchFamily="50" charset="-128"/>
                <a:ea typeface="Meiryo UI" panose="020B0604030504040204" pitchFamily="50" charset="-128"/>
              </a:rPr>
              <a:t>　　「相殺ができませんでしたので、一般送配電事業者より請求されます」等変更をお願いします。</a:t>
            </a:r>
            <a:endParaRPr kumimoji="1" lang="ja-JP" altLang="en-US" dirty="0">
              <a:solidFill>
                <a:schemeClr val="tx1"/>
              </a:solidFill>
            </a:endParaRPr>
          </a:p>
        </p:txBody>
      </p:sp>
      <p:sp>
        <p:nvSpPr>
          <p:cNvPr id="21" name="Text Box 41"/>
          <p:cNvSpPr txBox="1">
            <a:spLocks noChangeArrowheads="1"/>
          </p:cNvSpPr>
          <p:nvPr/>
        </p:nvSpPr>
        <p:spPr bwMode="auto">
          <a:xfrm>
            <a:off x="0" y="127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None/>
            </a:pPr>
            <a:r>
              <a:rPr lang="ja-JP" altLang="en-US" sz="2000" dirty="0">
                <a:latin typeface="Meiryo UI" panose="020B0604030504040204" pitchFamily="50" charset="-128"/>
                <a:ea typeface="Meiryo UI" panose="020B0604030504040204" pitchFamily="50" charset="-128"/>
              </a:rPr>
              <a:t>（参考）</a:t>
            </a:r>
            <a:r>
              <a:rPr lang="en-US" altLang="ja-JP" sz="2000" dirty="0">
                <a:latin typeface="Meiryo UI" panose="020B0604030504040204" pitchFamily="50" charset="-128"/>
                <a:ea typeface="Meiryo UI" panose="020B0604030504040204" pitchFamily="50" charset="-128"/>
              </a:rPr>
              <a:t>C:</a:t>
            </a:r>
            <a:r>
              <a:rPr lang="ja-JP" altLang="en-US" sz="2000" dirty="0">
                <a:latin typeface="Meiryo UI" panose="020B0604030504040204" pitchFamily="50" charset="-128"/>
                <a:ea typeface="Meiryo UI" panose="020B0604030504040204" pitchFamily="50" charset="-128"/>
              </a:rPr>
              <a:t>相殺結果通知（発電者さまへの通知）のイメージ</a:t>
            </a:r>
          </a:p>
        </p:txBody>
      </p:sp>
      <p:sp>
        <p:nvSpPr>
          <p:cNvPr id="2" name="テキスト ボックス 1">
            <a:extLst>
              <a:ext uri="{FF2B5EF4-FFF2-40B4-BE49-F238E27FC236}">
                <a16:creationId xmlns:a16="http://schemas.microsoft.com/office/drawing/2014/main" id="{71F26EFA-E900-4564-BD53-C89A61DA8922}"/>
              </a:ext>
            </a:extLst>
          </p:cNvPr>
          <p:cNvSpPr txBox="1"/>
          <p:nvPr/>
        </p:nvSpPr>
        <p:spPr>
          <a:xfrm flipH="1">
            <a:off x="7700939" y="5624011"/>
            <a:ext cx="1585857" cy="276999"/>
          </a:xfrm>
          <a:prstGeom prst="rect">
            <a:avLst/>
          </a:prstGeom>
          <a:noFill/>
        </p:spPr>
        <p:txBody>
          <a:bodyPr wrap="square" rtlCol="0">
            <a:spAutoFit/>
          </a:bodyPr>
          <a:lstStyle/>
          <a:p>
            <a:r>
              <a:rPr kumimoji="1" lang="ja-JP" altLang="en-US" sz="1200" dirty="0">
                <a:solidFill>
                  <a:srgbClr val="FF0000"/>
                </a:solidFill>
                <a:latin typeface="Meiryo UI" panose="020B0604030504040204" pitchFamily="50" charset="-128"/>
                <a:ea typeface="Meiryo UI" panose="020B0604030504040204" pitchFamily="50" charset="-128"/>
              </a:rPr>
              <a:t>（相殺可の場合）</a:t>
            </a:r>
          </a:p>
        </p:txBody>
      </p:sp>
    </p:spTree>
    <p:extLst>
      <p:ext uri="{BB962C8B-B14F-4D97-AF65-F5344CB8AC3E}">
        <p14:creationId xmlns:p14="http://schemas.microsoft.com/office/powerpoint/2010/main" val="33302365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1A657D12-BEEF-4FBE-8CE3-0124C46B9252}" vid="{8A86244A-C10A-48A1-9194-0B2FAAD7D38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5127</Words>
  <Application>Microsoft Office PowerPoint</Application>
  <PresentationFormat>画面に合わせる (4:3)</PresentationFormat>
  <Paragraphs>671</Paragraphs>
  <Slides>25</Slides>
  <Notes>25</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2" baseType="lpstr">
      <vt:lpstr>Meiryo UI</vt:lpstr>
      <vt:lpstr>Arial</vt:lpstr>
      <vt:lpstr>Calibri</vt:lpstr>
      <vt:lpstr>Calibri Light</vt:lpstr>
      <vt:lpstr>Wingdings</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2016-01-04T03:53:50Z</dcterms:created>
  <dcterms:modified xsi:type="dcterms:W3CDTF">2023-03-29T05:03:34Z</dcterms:modified>
</cp:coreProperties>
</file>